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4.jpg" ContentType="image/jpeg"/>
  <Override PartName="/ppt/media/image5.jpg" ContentType="image/jpe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273" r:id="rId5"/>
    <p:sldId id="274" r:id="rId6"/>
    <p:sldId id="260" r:id="rId7"/>
    <p:sldId id="276" r:id="rId8"/>
    <p:sldId id="258" r:id="rId9"/>
    <p:sldId id="261" r:id="rId10"/>
    <p:sldId id="262" r:id="rId11"/>
    <p:sldId id="263" r:id="rId12"/>
    <p:sldId id="265" r:id="rId13"/>
    <p:sldId id="264" r:id="rId14"/>
    <p:sldId id="266" r:id="rId15"/>
    <p:sldId id="267" r:id="rId16"/>
    <p:sldId id="268" r:id="rId17"/>
    <p:sldId id="270" r:id="rId18"/>
    <p:sldId id="271" r:id="rId19"/>
    <p:sldId id="272" r:id="rId20"/>
  </p:sldIdLst>
  <p:sldSz cx="6858000" cy="9906000" type="A4"/>
  <p:notesSz cx="6858000" cy="9906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05A547-7626-457D-B51B-1A50B29C1110}" v="11" dt="2019-09-08T10:11:35.94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2664"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Kokke" userId="5ffc4bd122683ff1" providerId="LiveId" clId="{6405A547-7626-457D-B51B-1A50B29C1110}"/>
    <pc:docChg chg="custSel delSld modSld sldOrd">
      <pc:chgData name="Jan Kokke" userId="5ffc4bd122683ff1" providerId="LiveId" clId="{6405A547-7626-457D-B51B-1A50B29C1110}" dt="2019-09-08T10:12:01.786" v="365" actId="115"/>
      <pc:docMkLst>
        <pc:docMk/>
      </pc:docMkLst>
      <pc:sldChg chg="modSp">
        <pc:chgData name="Jan Kokke" userId="5ffc4bd122683ff1" providerId="LiveId" clId="{6405A547-7626-457D-B51B-1A50B29C1110}" dt="2019-09-08T09:23:56.219" v="126" actId="14100"/>
        <pc:sldMkLst>
          <pc:docMk/>
          <pc:sldMk cId="0" sldId="257"/>
        </pc:sldMkLst>
        <pc:graphicFrameChg chg="mod modGraphic">
          <ac:chgData name="Jan Kokke" userId="5ffc4bd122683ff1" providerId="LiveId" clId="{6405A547-7626-457D-B51B-1A50B29C1110}" dt="2019-09-08T09:23:56.219" v="126" actId="14100"/>
          <ac:graphicFrameMkLst>
            <pc:docMk/>
            <pc:sldMk cId="0" sldId="257"/>
            <ac:graphicFrameMk id="3" creationId="{00000000-0000-0000-0000-000000000000}"/>
          </ac:graphicFrameMkLst>
        </pc:graphicFrameChg>
      </pc:sldChg>
      <pc:sldChg chg="addSp modSp">
        <pc:chgData name="Jan Kokke" userId="5ffc4bd122683ff1" providerId="LiveId" clId="{6405A547-7626-457D-B51B-1A50B29C1110}" dt="2019-09-08T09:17:47.354" v="88" actId="962"/>
        <pc:sldMkLst>
          <pc:docMk/>
          <pc:sldMk cId="0" sldId="258"/>
        </pc:sldMkLst>
        <pc:picChg chg="add mod">
          <ac:chgData name="Jan Kokke" userId="5ffc4bd122683ff1" providerId="LiveId" clId="{6405A547-7626-457D-B51B-1A50B29C1110}" dt="2019-09-08T09:17:47.354" v="88" actId="962"/>
          <ac:picMkLst>
            <pc:docMk/>
            <pc:sldMk cId="0" sldId="258"/>
            <ac:picMk id="3" creationId="{B2A9924B-D2C3-4EB6-B742-F9BDF4A0AE86}"/>
          </ac:picMkLst>
        </pc:picChg>
      </pc:sldChg>
      <pc:sldChg chg="addSp delSp modSp del">
        <pc:chgData name="Jan Kokke" userId="5ffc4bd122683ff1" providerId="LiveId" clId="{6405A547-7626-457D-B51B-1A50B29C1110}" dt="2019-09-08T09:18:08.962" v="89" actId="2696"/>
        <pc:sldMkLst>
          <pc:docMk/>
          <pc:sldMk cId="0" sldId="259"/>
        </pc:sldMkLst>
        <pc:spChg chg="del">
          <ac:chgData name="Jan Kokke" userId="5ffc4bd122683ff1" providerId="LiveId" clId="{6405A547-7626-457D-B51B-1A50B29C1110}" dt="2019-09-08T08:11:22.226" v="0" actId="478"/>
          <ac:spMkLst>
            <pc:docMk/>
            <pc:sldMk cId="0" sldId="259"/>
            <ac:spMk id="2" creationId="{00000000-0000-0000-0000-000000000000}"/>
          </ac:spMkLst>
        </pc:spChg>
        <pc:spChg chg="del">
          <ac:chgData name="Jan Kokke" userId="5ffc4bd122683ff1" providerId="LiveId" clId="{6405A547-7626-457D-B51B-1A50B29C1110}" dt="2019-09-08T08:11:22.226" v="0" actId="478"/>
          <ac:spMkLst>
            <pc:docMk/>
            <pc:sldMk cId="0" sldId="259"/>
            <ac:spMk id="3" creationId="{00000000-0000-0000-0000-000000000000}"/>
          </ac:spMkLst>
        </pc:spChg>
        <pc:spChg chg="del">
          <ac:chgData name="Jan Kokke" userId="5ffc4bd122683ff1" providerId="LiveId" clId="{6405A547-7626-457D-B51B-1A50B29C1110}" dt="2019-09-08T08:11:22.226" v="0" actId="478"/>
          <ac:spMkLst>
            <pc:docMk/>
            <pc:sldMk cId="0" sldId="259"/>
            <ac:spMk id="4" creationId="{00000000-0000-0000-0000-000000000000}"/>
          </ac:spMkLst>
        </pc:spChg>
        <pc:spChg chg="del">
          <ac:chgData name="Jan Kokke" userId="5ffc4bd122683ff1" providerId="LiveId" clId="{6405A547-7626-457D-B51B-1A50B29C1110}" dt="2019-09-08T08:11:22.226" v="0" actId="478"/>
          <ac:spMkLst>
            <pc:docMk/>
            <pc:sldMk cId="0" sldId="259"/>
            <ac:spMk id="5" creationId="{00000000-0000-0000-0000-000000000000}"/>
          </ac:spMkLst>
        </pc:spChg>
        <pc:spChg chg="add del mod">
          <ac:chgData name="Jan Kokke" userId="5ffc4bd122683ff1" providerId="LiveId" clId="{6405A547-7626-457D-B51B-1A50B29C1110}" dt="2019-09-08T08:12:18.952" v="1" actId="478"/>
          <ac:spMkLst>
            <pc:docMk/>
            <pc:sldMk cId="0" sldId="259"/>
            <ac:spMk id="7" creationId="{F775EDF5-4C8D-4674-9ADE-F18F8F6DF467}"/>
          </ac:spMkLst>
        </pc:spChg>
      </pc:sldChg>
      <pc:sldChg chg="ord">
        <pc:chgData name="Jan Kokke" userId="5ffc4bd122683ff1" providerId="LiveId" clId="{6405A547-7626-457D-B51B-1A50B29C1110}" dt="2019-09-08T09:04:59.881" v="73"/>
        <pc:sldMkLst>
          <pc:docMk/>
          <pc:sldMk cId="0" sldId="260"/>
        </pc:sldMkLst>
      </pc:sldChg>
      <pc:sldChg chg="addSp modSp">
        <pc:chgData name="Jan Kokke" userId="5ffc4bd122683ff1" providerId="LiveId" clId="{6405A547-7626-457D-B51B-1A50B29C1110}" dt="2019-09-08T10:12:01.786" v="365" actId="115"/>
        <pc:sldMkLst>
          <pc:docMk/>
          <pc:sldMk cId="0" sldId="261"/>
        </pc:sldMkLst>
        <pc:spChg chg="add mod">
          <ac:chgData name="Jan Kokke" userId="5ffc4bd122683ff1" providerId="LiveId" clId="{6405A547-7626-457D-B51B-1A50B29C1110}" dt="2019-09-08T10:12:01.786" v="365" actId="115"/>
          <ac:spMkLst>
            <pc:docMk/>
            <pc:sldMk cId="0" sldId="261"/>
            <ac:spMk id="3" creationId="{38500468-1666-44BD-9A82-23A3031E47E9}"/>
          </ac:spMkLst>
        </pc:spChg>
      </pc:sldChg>
      <pc:sldChg chg="modSp">
        <pc:chgData name="Jan Kokke" userId="5ffc4bd122683ff1" providerId="LiveId" clId="{6405A547-7626-457D-B51B-1A50B29C1110}" dt="2019-09-08T09:45:37.167" v="214" actId="20577"/>
        <pc:sldMkLst>
          <pc:docMk/>
          <pc:sldMk cId="0" sldId="263"/>
        </pc:sldMkLst>
        <pc:spChg chg="mod">
          <ac:chgData name="Jan Kokke" userId="5ffc4bd122683ff1" providerId="LiveId" clId="{6405A547-7626-457D-B51B-1A50B29C1110}" dt="2019-09-08T09:45:37.167" v="214" actId="20577"/>
          <ac:spMkLst>
            <pc:docMk/>
            <pc:sldMk cId="0" sldId="263"/>
            <ac:spMk id="4" creationId="{00000000-0000-0000-0000-000000000000}"/>
          </ac:spMkLst>
        </pc:spChg>
      </pc:sldChg>
      <pc:sldChg chg="ord">
        <pc:chgData name="Jan Kokke" userId="5ffc4bd122683ff1" providerId="LiveId" clId="{6405A547-7626-457D-B51B-1A50B29C1110}" dt="2019-09-08T09:21:18.912" v="106"/>
        <pc:sldMkLst>
          <pc:docMk/>
          <pc:sldMk cId="0" sldId="265"/>
        </pc:sldMkLst>
      </pc:sldChg>
      <pc:sldChg chg="addSp delSp modSp del">
        <pc:chgData name="Jan Kokke" userId="5ffc4bd122683ff1" providerId="LiveId" clId="{6405A547-7626-457D-B51B-1A50B29C1110}" dt="2019-09-08T09:08:44.709" v="82" actId="2696"/>
        <pc:sldMkLst>
          <pc:docMk/>
          <pc:sldMk cId="0" sldId="269"/>
        </pc:sldMkLst>
        <pc:spChg chg="del">
          <ac:chgData name="Jan Kokke" userId="5ffc4bd122683ff1" providerId="LiveId" clId="{6405A547-7626-457D-B51B-1A50B29C1110}" dt="2019-09-08T09:08:05.790" v="79" actId="478"/>
          <ac:spMkLst>
            <pc:docMk/>
            <pc:sldMk cId="0" sldId="269"/>
            <ac:spMk id="2" creationId="{00000000-0000-0000-0000-000000000000}"/>
          </ac:spMkLst>
        </pc:spChg>
        <pc:spChg chg="del">
          <ac:chgData name="Jan Kokke" userId="5ffc4bd122683ff1" providerId="LiveId" clId="{6405A547-7626-457D-B51B-1A50B29C1110}" dt="2019-09-08T09:08:05.790" v="79" actId="478"/>
          <ac:spMkLst>
            <pc:docMk/>
            <pc:sldMk cId="0" sldId="269"/>
            <ac:spMk id="3" creationId="{00000000-0000-0000-0000-000000000000}"/>
          </ac:spMkLst>
        </pc:spChg>
        <pc:spChg chg="del">
          <ac:chgData name="Jan Kokke" userId="5ffc4bd122683ff1" providerId="LiveId" clId="{6405A547-7626-457D-B51B-1A50B29C1110}" dt="2019-09-08T09:08:05.790" v="79" actId="478"/>
          <ac:spMkLst>
            <pc:docMk/>
            <pc:sldMk cId="0" sldId="269"/>
            <ac:spMk id="4" creationId="{00000000-0000-0000-0000-000000000000}"/>
          </ac:spMkLst>
        </pc:spChg>
        <pc:spChg chg="del">
          <ac:chgData name="Jan Kokke" userId="5ffc4bd122683ff1" providerId="LiveId" clId="{6405A547-7626-457D-B51B-1A50B29C1110}" dt="2019-09-08T09:08:05.790" v="79" actId="478"/>
          <ac:spMkLst>
            <pc:docMk/>
            <pc:sldMk cId="0" sldId="269"/>
            <ac:spMk id="5" creationId="{00000000-0000-0000-0000-000000000000}"/>
          </ac:spMkLst>
        </pc:spChg>
        <pc:spChg chg="del">
          <ac:chgData name="Jan Kokke" userId="5ffc4bd122683ff1" providerId="LiveId" clId="{6405A547-7626-457D-B51B-1A50B29C1110}" dt="2019-09-08T09:08:05.790" v="79" actId="478"/>
          <ac:spMkLst>
            <pc:docMk/>
            <pc:sldMk cId="0" sldId="269"/>
            <ac:spMk id="6" creationId="{00000000-0000-0000-0000-000000000000}"/>
          </ac:spMkLst>
        </pc:spChg>
        <pc:spChg chg="del">
          <ac:chgData name="Jan Kokke" userId="5ffc4bd122683ff1" providerId="LiveId" clId="{6405A547-7626-457D-B51B-1A50B29C1110}" dt="2019-09-08T09:08:05.790" v="79" actId="478"/>
          <ac:spMkLst>
            <pc:docMk/>
            <pc:sldMk cId="0" sldId="269"/>
            <ac:spMk id="7" creationId="{00000000-0000-0000-0000-000000000000}"/>
          </ac:spMkLst>
        </pc:spChg>
        <pc:spChg chg="del mod">
          <ac:chgData name="Jan Kokke" userId="5ffc4bd122683ff1" providerId="LiveId" clId="{6405A547-7626-457D-B51B-1A50B29C1110}" dt="2019-09-08T09:07:59.984" v="78" actId="478"/>
          <ac:spMkLst>
            <pc:docMk/>
            <pc:sldMk cId="0" sldId="269"/>
            <ac:spMk id="8" creationId="{00000000-0000-0000-0000-000000000000}"/>
          </ac:spMkLst>
        </pc:spChg>
        <pc:spChg chg="del">
          <ac:chgData name="Jan Kokke" userId="5ffc4bd122683ff1" providerId="LiveId" clId="{6405A547-7626-457D-B51B-1A50B29C1110}" dt="2019-09-08T09:08:05.790" v="79" actId="478"/>
          <ac:spMkLst>
            <pc:docMk/>
            <pc:sldMk cId="0" sldId="269"/>
            <ac:spMk id="9" creationId="{00000000-0000-0000-0000-000000000000}"/>
          </ac:spMkLst>
        </pc:spChg>
        <pc:spChg chg="del">
          <ac:chgData name="Jan Kokke" userId="5ffc4bd122683ff1" providerId="LiveId" clId="{6405A547-7626-457D-B51B-1A50B29C1110}" dt="2019-09-08T09:08:05.790" v="79" actId="478"/>
          <ac:spMkLst>
            <pc:docMk/>
            <pc:sldMk cId="0" sldId="269"/>
            <ac:spMk id="10" creationId="{00000000-0000-0000-0000-000000000000}"/>
          </ac:spMkLst>
        </pc:spChg>
        <pc:spChg chg="add del mod">
          <ac:chgData name="Jan Kokke" userId="5ffc4bd122683ff1" providerId="LiveId" clId="{6405A547-7626-457D-B51B-1A50B29C1110}" dt="2019-09-08T09:08:05.790" v="79" actId="478"/>
          <ac:spMkLst>
            <pc:docMk/>
            <pc:sldMk cId="0" sldId="269"/>
            <ac:spMk id="12" creationId="{81E61A32-097F-46D4-8C59-CCEA5325806E}"/>
          </ac:spMkLst>
        </pc:spChg>
        <pc:spChg chg="add del mod">
          <ac:chgData name="Jan Kokke" userId="5ffc4bd122683ff1" providerId="LiveId" clId="{6405A547-7626-457D-B51B-1A50B29C1110}" dt="2019-09-08T09:08:08.790" v="81" actId="478"/>
          <ac:spMkLst>
            <pc:docMk/>
            <pc:sldMk cId="0" sldId="269"/>
            <ac:spMk id="14" creationId="{37DE68C7-A595-4E07-AB5C-B05D13E03C5C}"/>
          </ac:spMkLst>
        </pc:spChg>
      </pc:sldChg>
      <pc:sldChg chg="modSp">
        <pc:chgData name="Jan Kokke" userId="5ffc4bd122683ff1" providerId="LiveId" clId="{6405A547-7626-457D-B51B-1A50B29C1110}" dt="2019-09-08T09:39:21.865" v="205" actId="20577"/>
        <pc:sldMkLst>
          <pc:docMk/>
          <pc:sldMk cId="2817099769" sldId="273"/>
        </pc:sldMkLst>
        <pc:spChg chg="mod">
          <ac:chgData name="Jan Kokke" userId="5ffc4bd122683ff1" providerId="LiveId" clId="{6405A547-7626-457D-B51B-1A50B29C1110}" dt="2019-09-08T09:39:21.865" v="205" actId="20577"/>
          <ac:spMkLst>
            <pc:docMk/>
            <pc:sldMk cId="2817099769" sldId="273"/>
            <ac:spMk id="4" creationId="{817C6674-A3A2-4526-8982-8C2CBAFC1AED}"/>
          </ac:spMkLst>
        </pc:spChg>
      </pc:sldChg>
      <pc:sldChg chg="modSp">
        <pc:chgData name="Jan Kokke" userId="5ffc4bd122683ff1" providerId="LiveId" clId="{6405A547-7626-457D-B51B-1A50B29C1110}" dt="2019-09-08T10:10:31.745" v="337" actId="5793"/>
        <pc:sldMkLst>
          <pc:docMk/>
          <pc:sldMk cId="2373427192" sldId="274"/>
        </pc:sldMkLst>
        <pc:spChg chg="mod">
          <ac:chgData name="Jan Kokke" userId="5ffc4bd122683ff1" providerId="LiveId" clId="{6405A547-7626-457D-B51B-1A50B29C1110}" dt="2019-09-08T10:10:31.745" v="337" actId="5793"/>
          <ac:spMkLst>
            <pc:docMk/>
            <pc:sldMk cId="2373427192" sldId="274"/>
            <ac:spMk id="4" creationId="{1B2AB98D-6E6A-4AE4-8D25-2E449FADE7F9}"/>
          </ac:spMkLst>
        </pc:spChg>
      </pc:sldChg>
      <pc:sldChg chg="modSp">
        <pc:chgData name="Jan Kokke" userId="5ffc4bd122683ff1" providerId="LiveId" clId="{6405A547-7626-457D-B51B-1A50B29C1110}" dt="2019-09-08T09:36:17.475" v="139" actId="20577"/>
        <pc:sldMkLst>
          <pc:docMk/>
          <pc:sldMk cId="1677680014" sldId="275"/>
        </pc:sldMkLst>
        <pc:spChg chg="mod">
          <ac:chgData name="Jan Kokke" userId="5ffc4bd122683ff1" providerId="LiveId" clId="{6405A547-7626-457D-B51B-1A50B29C1110}" dt="2019-09-08T09:36:17.475" v="139" actId="20577"/>
          <ac:spMkLst>
            <pc:docMk/>
            <pc:sldMk cId="1677680014" sldId="275"/>
            <ac:spMk id="6" creationId="{6021930A-F8C1-4796-867A-3FDE9924E89F}"/>
          </ac:spMkLst>
        </pc:spChg>
      </pc:sldChg>
      <pc:sldChg chg="addSp delSp modSp ord">
        <pc:chgData name="Jan Kokke" userId="5ffc4bd122683ff1" providerId="LiveId" clId="{6405A547-7626-457D-B51B-1A50B29C1110}" dt="2019-09-08T09:17:32.537" v="85" actId="962"/>
        <pc:sldMkLst>
          <pc:docMk/>
          <pc:sldMk cId="1064045859" sldId="276"/>
        </pc:sldMkLst>
        <pc:picChg chg="add del mod">
          <ac:chgData name="Jan Kokke" userId="5ffc4bd122683ff1" providerId="LiveId" clId="{6405A547-7626-457D-B51B-1A50B29C1110}" dt="2019-09-08T09:03:26.153" v="6" actId="478"/>
          <ac:picMkLst>
            <pc:docMk/>
            <pc:sldMk cId="1064045859" sldId="276"/>
            <ac:picMk id="3" creationId="{D1615B96-A1FB-4F44-B67A-ED8D0AB8B736}"/>
          </ac:picMkLst>
        </pc:picChg>
        <pc:picChg chg="add mod">
          <ac:chgData name="Jan Kokke" userId="5ffc4bd122683ff1" providerId="LiveId" clId="{6405A547-7626-457D-B51B-1A50B29C1110}" dt="2019-09-08T09:17:32.537" v="85" actId="962"/>
          <ac:picMkLst>
            <pc:docMk/>
            <pc:sldMk cId="1064045859" sldId="276"/>
            <ac:picMk id="5" creationId="{9D53E591-BCBE-4BB8-8485-817911E6E81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4350" y="3070860"/>
            <a:ext cx="5829300" cy="208025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028700" y="5547360"/>
            <a:ext cx="4800600" cy="2476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9/8/2019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053C7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0" i="0">
                <a:solidFill>
                  <a:srgbClr val="04294A"/>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9/8/2019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053C70"/>
                </a:solidFill>
                <a:latin typeface="Arial"/>
                <a:cs typeface="Arial"/>
              </a:defRPr>
            </a:lvl1pPr>
          </a:lstStyle>
          <a:p>
            <a:endParaRPr/>
          </a:p>
        </p:txBody>
      </p:sp>
      <p:sp>
        <p:nvSpPr>
          <p:cNvPr id="3" name="Holder 3"/>
          <p:cNvSpPr>
            <a:spLocks noGrp="1"/>
          </p:cNvSpPr>
          <p:nvPr>
            <p:ph sz="half" idx="2"/>
          </p:nvPr>
        </p:nvSpPr>
        <p:spPr>
          <a:xfrm>
            <a:off x="342900" y="2278380"/>
            <a:ext cx="2983230" cy="653796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531870" y="2278380"/>
            <a:ext cx="2983230" cy="653796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9/8/2019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053C7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9/8/2019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9/8/2019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72719" y="350647"/>
            <a:ext cx="6512560" cy="635000"/>
          </a:xfrm>
          <a:prstGeom prst="rect">
            <a:avLst/>
          </a:prstGeom>
        </p:spPr>
        <p:txBody>
          <a:bodyPr wrap="square" lIns="0" tIns="0" rIns="0" bIns="0">
            <a:spAutoFit/>
          </a:bodyPr>
          <a:lstStyle>
            <a:lvl1pPr>
              <a:defRPr sz="4000" b="1" i="0">
                <a:solidFill>
                  <a:srgbClr val="053C70"/>
                </a:solidFill>
                <a:latin typeface="Arial"/>
                <a:cs typeface="Arial"/>
              </a:defRPr>
            </a:lvl1pPr>
          </a:lstStyle>
          <a:p>
            <a:endParaRPr/>
          </a:p>
        </p:txBody>
      </p:sp>
      <p:sp>
        <p:nvSpPr>
          <p:cNvPr id="3" name="Holder 3"/>
          <p:cNvSpPr>
            <a:spLocks noGrp="1"/>
          </p:cNvSpPr>
          <p:nvPr>
            <p:ph type="body" idx="1"/>
          </p:nvPr>
        </p:nvSpPr>
        <p:spPr>
          <a:xfrm>
            <a:off x="140080" y="4254753"/>
            <a:ext cx="6577838" cy="2161540"/>
          </a:xfrm>
          <a:prstGeom prst="rect">
            <a:avLst/>
          </a:prstGeom>
        </p:spPr>
        <p:txBody>
          <a:bodyPr wrap="square" lIns="0" tIns="0" rIns="0" bIns="0">
            <a:spAutoFit/>
          </a:bodyPr>
          <a:lstStyle>
            <a:lvl1pPr>
              <a:defRPr sz="2000" b="0" i="0">
                <a:solidFill>
                  <a:srgbClr val="04294A"/>
                </a:solidFill>
                <a:latin typeface="Arial"/>
                <a:cs typeface="Arial"/>
              </a:defRPr>
            </a:lvl1pPr>
          </a:lstStyle>
          <a:p>
            <a:endParaRPr/>
          </a:p>
        </p:txBody>
      </p:sp>
      <p:sp>
        <p:nvSpPr>
          <p:cNvPr id="4" name="Holder 4"/>
          <p:cNvSpPr>
            <a:spLocks noGrp="1"/>
          </p:cNvSpPr>
          <p:nvPr>
            <p:ph type="ftr" sz="quarter" idx="5"/>
          </p:nvPr>
        </p:nvSpPr>
        <p:spPr>
          <a:xfrm>
            <a:off x="2331720" y="9212580"/>
            <a:ext cx="2194560" cy="4953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42900" y="9212580"/>
            <a:ext cx="1577340" cy="4953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9/8/2019</a:t>
            </a:fld>
            <a:endParaRPr lang="en-US"/>
          </a:p>
        </p:txBody>
      </p:sp>
      <p:sp>
        <p:nvSpPr>
          <p:cNvPr id="6" name="Holder 6"/>
          <p:cNvSpPr>
            <a:spLocks noGrp="1"/>
          </p:cNvSpPr>
          <p:nvPr>
            <p:ph type="sldNum" sz="quarter" idx="7"/>
          </p:nvPr>
        </p:nvSpPr>
        <p:spPr>
          <a:xfrm>
            <a:off x="4937760" y="9212580"/>
            <a:ext cx="1577340" cy="4953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mailto:smakjan@planet.nl" TargetMode="External"/><Relationship Id="rId2" Type="http://schemas.openxmlformats.org/officeDocument/2006/relationships/hyperlink" Target="https://www.eropuitinlimburg.com/evenementen-overzicht/carnavalsoptochten-zondag-23-februari-2020/" TargetMode="External"/><Relationship Id="rId1" Type="http://schemas.openxmlformats.org/officeDocument/2006/relationships/slideLayout" Target="../slideLayouts/slideLayout5.xml"/><Relationship Id="rId5" Type="http://schemas.openxmlformats.org/officeDocument/2006/relationships/hyperlink" Target="http://www.kaartbondnederland.nl/" TargetMode="External"/><Relationship Id="rId4" Type="http://schemas.openxmlformats.org/officeDocument/2006/relationships/hyperlink" Target="mailto:hendriksen60@hotmail.com"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5.jpg"/></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jan_kokke4@msn.com"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deruggestee.nl/" TargetMode="External"/><Relationship Id="rId1" Type="http://schemas.openxmlformats.org/officeDocument/2006/relationships/slideLayout" Target="../slideLayouts/slideLayout5.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hyperlink" Target="http://www.kaartbondnederland.nl/" TargetMode="External"/><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hyperlink" Target="mailto:jan_kokke4@msn.com"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jpg"/><Relationship Id="rId7" Type="http://schemas.openxmlformats.org/officeDocument/2006/relationships/image" Target="../media/image26.jpg"/><Relationship Id="rId2" Type="http://schemas.openxmlformats.org/officeDocument/2006/relationships/image" Target="../media/image22.jpg"/><Relationship Id="rId1" Type="http://schemas.openxmlformats.org/officeDocument/2006/relationships/slideLayout" Target="../slideLayouts/slideLayout5.xml"/><Relationship Id="rId6" Type="http://schemas.openxmlformats.org/officeDocument/2006/relationships/image" Target="../media/image25.jpg"/><Relationship Id="rId5" Type="http://schemas.openxmlformats.org/officeDocument/2006/relationships/hyperlink" Target="http://www.feenstrarijnlijn.nl/" TargetMode="External"/><Relationship Id="rId4" Type="http://schemas.openxmlformats.org/officeDocument/2006/relationships/image" Target="../media/image24.jpg"/><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hyperlink" Target="mailto:ajm.struis@home.nl" TargetMode="External"/><Relationship Id="rId3" Type="http://schemas.openxmlformats.org/officeDocument/2006/relationships/hyperlink" Target="http://www.feenstrarijnlijn.nl/" TargetMode="External"/><Relationship Id="rId7"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24.jpg"/><Relationship Id="rId5" Type="http://schemas.openxmlformats.org/officeDocument/2006/relationships/image" Target="../media/image23.jpg"/><Relationship Id="rId10" Type="http://schemas.openxmlformats.org/officeDocument/2006/relationships/image" Target="../media/image32.jpg"/><Relationship Id="rId4" Type="http://schemas.openxmlformats.org/officeDocument/2006/relationships/image" Target="../media/image22.jpg"/><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hyperlink" Target="mailto:akokke_7@hotmail.com" TargetMode="External"/><Relationship Id="rId2" Type="http://schemas.openxmlformats.org/officeDocument/2006/relationships/hyperlink" Target="mailto:jan_kokke4@msn.com" TargetMode="External"/><Relationship Id="rId1" Type="http://schemas.openxmlformats.org/officeDocument/2006/relationships/slideLayout" Target="../slideLayouts/slideLayout5.xml"/><Relationship Id="rId6" Type="http://schemas.openxmlformats.org/officeDocument/2006/relationships/hyperlink" Target="mailto:aj.vanlimbeek@chello.nl" TargetMode="External"/><Relationship Id="rId5" Type="http://schemas.openxmlformats.org/officeDocument/2006/relationships/hyperlink" Target="mailto:janjacobs72@gmail.com" TargetMode="External"/><Relationship Id="rId4" Type="http://schemas.openxmlformats.org/officeDocument/2006/relationships/hyperlink" Target="mailto:js.peltenburg@hccnet.n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5676" y="495300"/>
            <a:ext cx="5943600" cy="8756904"/>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051560" y="2587751"/>
            <a:ext cx="4657725" cy="402590"/>
          </a:xfrm>
          <a:prstGeom prst="rect">
            <a:avLst/>
          </a:prstGeom>
          <a:solidFill>
            <a:srgbClr val="006FC0"/>
          </a:solidFill>
        </p:spPr>
        <p:txBody>
          <a:bodyPr vert="horz" wrap="square" lIns="0" tIns="30480" rIns="0" bIns="0" rtlCol="0">
            <a:spAutoFit/>
          </a:bodyPr>
          <a:lstStyle/>
          <a:p>
            <a:pPr marL="91440">
              <a:lnSpc>
                <a:spcPct val="100000"/>
              </a:lnSpc>
              <a:spcBef>
                <a:spcPts val="240"/>
              </a:spcBef>
            </a:pPr>
            <a:r>
              <a:rPr sz="2000" spc="-65" dirty="0">
                <a:solidFill>
                  <a:srgbClr val="FFFFFF"/>
                </a:solidFill>
                <a:latin typeface="Arial"/>
                <a:cs typeface="Arial"/>
              </a:rPr>
              <a:t>Nieuwsbrief </a:t>
            </a:r>
            <a:r>
              <a:rPr sz="2000" spc="-114" dirty="0">
                <a:solidFill>
                  <a:srgbClr val="FFFFFF"/>
                </a:solidFill>
                <a:latin typeface="Arial"/>
                <a:cs typeface="Arial"/>
              </a:rPr>
              <a:t>van </a:t>
            </a:r>
            <a:r>
              <a:rPr sz="2000" spc="-90" dirty="0">
                <a:solidFill>
                  <a:srgbClr val="FFFFFF"/>
                </a:solidFill>
                <a:latin typeface="Arial"/>
                <a:cs typeface="Arial"/>
              </a:rPr>
              <a:t>de </a:t>
            </a:r>
            <a:r>
              <a:rPr sz="2000" spc="-100" dirty="0">
                <a:solidFill>
                  <a:srgbClr val="FFFFFF"/>
                </a:solidFill>
                <a:latin typeface="Arial"/>
                <a:cs typeface="Arial"/>
              </a:rPr>
              <a:t>Kaart </a:t>
            </a:r>
            <a:r>
              <a:rPr sz="2000" spc="-105" dirty="0">
                <a:solidFill>
                  <a:srgbClr val="FFFFFF"/>
                </a:solidFill>
                <a:latin typeface="Arial"/>
                <a:cs typeface="Arial"/>
              </a:rPr>
              <a:t>Bond</a:t>
            </a:r>
            <a:r>
              <a:rPr sz="2000" spc="-210" dirty="0">
                <a:solidFill>
                  <a:srgbClr val="FFFFFF"/>
                </a:solidFill>
                <a:latin typeface="Arial"/>
                <a:cs typeface="Arial"/>
              </a:rPr>
              <a:t> </a:t>
            </a:r>
            <a:r>
              <a:rPr sz="2000" spc="-75" dirty="0">
                <a:solidFill>
                  <a:srgbClr val="FFFFFF"/>
                </a:solidFill>
                <a:latin typeface="Arial"/>
                <a:cs typeface="Arial"/>
              </a:rPr>
              <a:t>Nederland</a:t>
            </a:r>
            <a:endParaRPr sz="2000">
              <a:latin typeface="Arial"/>
              <a:cs typeface="Arial"/>
            </a:endParaRPr>
          </a:p>
        </p:txBody>
      </p:sp>
      <p:sp>
        <p:nvSpPr>
          <p:cNvPr id="4" name="object 4"/>
          <p:cNvSpPr txBox="1"/>
          <p:nvPr/>
        </p:nvSpPr>
        <p:spPr>
          <a:xfrm>
            <a:off x="1050036" y="8127492"/>
            <a:ext cx="4658995" cy="324448"/>
          </a:xfrm>
          <a:prstGeom prst="rect">
            <a:avLst/>
          </a:prstGeom>
          <a:solidFill>
            <a:srgbClr val="5B9BD4"/>
          </a:solidFill>
        </p:spPr>
        <p:txBody>
          <a:bodyPr vert="horz" wrap="square" lIns="0" tIns="31750" rIns="0" bIns="0" rtlCol="0">
            <a:spAutoFit/>
          </a:bodyPr>
          <a:lstStyle/>
          <a:p>
            <a:pPr marL="91440">
              <a:lnSpc>
                <a:spcPct val="100000"/>
              </a:lnSpc>
              <a:spcBef>
                <a:spcPts val="250"/>
              </a:spcBef>
            </a:pPr>
            <a:r>
              <a:rPr sz="1900" b="1" spc="-204" dirty="0">
                <a:solidFill>
                  <a:srgbClr val="FFFFFF"/>
                </a:solidFill>
                <a:latin typeface="Arial"/>
                <a:cs typeface="Arial"/>
              </a:rPr>
              <a:t>Jaargang </a:t>
            </a:r>
            <a:r>
              <a:rPr sz="1900" b="1" spc="-100" dirty="0">
                <a:solidFill>
                  <a:srgbClr val="FFFFFF"/>
                </a:solidFill>
                <a:latin typeface="Arial"/>
                <a:cs typeface="Arial"/>
              </a:rPr>
              <a:t>20 </a:t>
            </a:r>
            <a:r>
              <a:rPr sz="1900" b="1" spc="-55" dirty="0">
                <a:solidFill>
                  <a:srgbClr val="FFFFFF"/>
                </a:solidFill>
                <a:latin typeface="Arial"/>
                <a:cs typeface="Arial"/>
              </a:rPr>
              <a:t>- </a:t>
            </a:r>
            <a:r>
              <a:rPr sz="1900" b="1" spc="-125" dirty="0" err="1">
                <a:solidFill>
                  <a:srgbClr val="FFFFFF"/>
                </a:solidFill>
                <a:latin typeface="Arial"/>
                <a:cs typeface="Arial"/>
              </a:rPr>
              <a:t>Nummer</a:t>
            </a:r>
            <a:r>
              <a:rPr sz="1900" b="1" spc="-125" dirty="0">
                <a:solidFill>
                  <a:srgbClr val="FFFFFF"/>
                </a:solidFill>
                <a:latin typeface="Arial"/>
                <a:cs typeface="Arial"/>
              </a:rPr>
              <a:t> </a:t>
            </a:r>
            <a:r>
              <a:rPr lang="nl-NL" sz="1900" b="1" spc="-100" dirty="0">
                <a:solidFill>
                  <a:srgbClr val="FFFFFF"/>
                </a:solidFill>
                <a:latin typeface="Arial"/>
                <a:cs typeface="Arial"/>
              </a:rPr>
              <a:t> 5</a:t>
            </a:r>
            <a:r>
              <a:rPr sz="1900" b="1" spc="-100" dirty="0">
                <a:solidFill>
                  <a:srgbClr val="FFFFFF"/>
                </a:solidFill>
                <a:latin typeface="Arial"/>
                <a:cs typeface="Arial"/>
              </a:rPr>
              <a:t> </a:t>
            </a:r>
            <a:r>
              <a:rPr lang="nl-NL" sz="1900" b="1" spc="-55" dirty="0">
                <a:solidFill>
                  <a:srgbClr val="FFFFFF"/>
                </a:solidFill>
                <a:latin typeface="Arial"/>
                <a:cs typeface="Arial"/>
              </a:rPr>
              <a:t>–</a:t>
            </a:r>
            <a:r>
              <a:rPr sz="1900" b="1" spc="-55" dirty="0">
                <a:solidFill>
                  <a:srgbClr val="FFFFFF"/>
                </a:solidFill>
                <a:latin typeface="Arial"/>
                <a:cs typeface="Arial"/>
              </a:rPr>
              <a:t> </a:t>
            </a:r>
            <a:r>
              <a:rPr lang="nl-NL" sz="1900" b="1" spc="-190" dirty="0">
                <a:solidFill>
                  <a:srgbClr val="FFFFFF"/>
                </a:solidFill>
                <a:latin typeface="Arial"/>
                <a:cs typeface="Arial"/>
              </a:rPr>
              <a:t>September  2</a:t>
            </a:r>
            <a:r>
              <a:rPr sz="1900" b="1" spc="-100" dirty="0">
                <a:solidFill>
                  <a:srgbClr val="FFFFFF"/>
                </a:solidFill>
                <a:latin typeface="Arial"/>
                <a:cs typeface="Arial"/>
              </a:rPr>
              <a:t>019</a:t>
            </a:r>
            <a:endParaRPr sz="1900" dirty="0">
              <a:latin typeface="Arial"/>
              <a:cs typeface="Arial"/>
            </a:endParaRPr>
          </a:p>
        </p:txBody>
      </p:sp>
      <p:sp>
        <p:nvSpPr>
          <p:cNvPr id="5" name="object 5"/>
          <p:cNvSpPr/>
          <p:nvPr/>
        </p:nvSpPr>
        <p:spPr>
          <a:xfrm>
            <a:off x="1086611" y="513587"/>
            <a:ext cx="4657725" cy="0"/>
          </a:xfrm>
          <a:custGeom>
            <a:avLst/>
            <a:gdLst/>
            <a:ahLst/>
            <a:cxnLst/>
            <a:rect l="l" t="t" r="r" b="b"/>
            <a:pathLst>
              <a:path w="4657725">
                <a:moveTo>
                  <a:pt x="0" y="0"/>
                </a:moveTo>
                <a:lnTo>
                  <a:pt x="4657344" y="0"/>
                </a:lnTo>
              </a:path>
            </a:pathLst>
          </a:custGeom>
          <a:ln w="82296">
            <a:solidFill>
              <a:srgbClr val="FFFFFF"/>
            </a:solidFill>
          </a:ln>
        </p:spPr>
        <p:txBody>
          <a:bodyPr wrap="square" lIns="0" tIns="0" rIns="0" bIns="0" rtlCol="0"/>
          <a:lstStyle/>
          <a:p>
            <a:endParaRPr/>
          </a:p>
        </p:txBody>
      </p:sp>
      <p:sp>
        <p:nvSpPr>
          <p:cNvPr id="6" name="object 6"/>
          <p:cNvSpPr/>
          <p:nvPr/>
        </p:nvSpPr>
        <p:spPr>
          <a:xfrm>
            <a:off x="1086611" y="472440"/>
            <a:ext cx="4657725" cy="82550"/>
          </a:xfrm>
          <a:custGeom>
            <a:avLst/>
            <a:gdLst/>
            <a:ahLst/>
            <a:cxnLst/>
            <a:rect l="l" t="t" r="r" b="b"/>
            <a:pathLst>
              <a:path w="4657725" h="82550">
                <a:moveTo>
                  <a:pt x="0" y="82296"/>
                </a:moveTo>
                <a:lnTo>
                  <a:pt x="4657344" y="82296"/>
                </a:lnTo>
                <a:lnTo>
                  <a:pt x="4657344" y="0"/>
                </a:lnTo>
                <a:lnTo>
                  <a:pt x="0" y="0"/>
                </a:lnTo>
                <a:lnTo>
                  <a:pt x="0" y="82296"/>
                </a:lnTo>
                <a:close/>
              </a:path>
            </a:pathLst>
          </a:custGeom>
          <a:ln w="12191">
            <a:solidFill>
              <a:srgbClr val="FFFFFF"/>
            </a:solidFill>
          </a:ln>
        </p:spPr>
        <p:txBody>
          <a:bodyPr wrap="square" lIns="0" tIns="0" rIns="0" bIns="0" rtlCol="0"/>
          <a:lstStyle/>
          <a:p>
            <a:endParaRPr/>
          </a:p>
        </p:txBody>
      </p:sp>
      <p:sp>
        <p:nvSpPr>
          <p:cNvPr id="7" name="object 7"/>
          <p:cNvSpPr/>
          <p:nvPr/>
        </p:nvSpPr>
        <p:spPr>
          <a:xfrm>
            <a:off x="1953767" y="3450335"/>
            <a:ext cx="2947416" cy="366522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6184" y="863648"/>
            <a:ext cx="5898965" cy="810632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55193" y="152273"/>
            <a:ext cx="6172835" cy="657225"/>
          </a:xfrm>
          <a:prstGeom prst="rect">
            <a:avLst/>
          </a:prstGeom>
        </p:spPr>
        <p:txBody>
          <a:bodyPr vert="horz" wrap="square" lIns="0" tIns="12700" rIns="0" bIns="0" rtlCol="0">
            <a:spAutoFit/>
          </a:bodyPr>
          <a:lstStyle/>
          <a:p>
            <a:pPr marL="12700" marR="5080">
              <a:lnSpc>
                <a:spcPct val="115100"/>
              </a:lnSpc>
              <a:spcBef>
                <a:spcPts val="100"/>
              </a:spcBef>
            </a:pPr>
            <a:r>
              <a:rPr sz="1800" spc="-85" dirty="0">
                <a:latin typeface="Arial"/>
                <a:cs typeface="Arial"/>
              </a:rPr>
              <a:t>Voor </a:t>
            </a:r>
            <a:r>
              <a:rPr sz="1800" spc="-60" dirty="0">
                <a:latin typeface="Arial"/>
                <a:cs typeface="Arial"/>
              </a:rPr>
              <a:t>alle </a:t>
            </a:r>
            <a:r>
              <a:rPr sz="1800" spc="-45" dirty="0">
                <a:latin typeface="Arial"/>
                <a:cs typeface="Arial"/>
              </a:rPr>
              <a:t>optochten </a:t>
            </a:r>
            <a:r>
              <a:rPr sz="1800" spc="-25" dirty="0">
                <a:latin typeface="Arial"/>
                <a:cs typeface="Arial"/>
              </a:rPr>
              <a:t>met </a:t>
            </a:r>
            <a:r>
              <a:rPr sz="1800" spc="-80" dirty="0">
                <a:latin typeface="Arial"/>
                <a:cs typeface="Arial"/>
              </a:rPr>
              <a:t>aanvangstijden </a:t>
            </a:r>
            <a:r>
              <a:rPr sz="1800" spc="-25" dirty="0">
                <a:latin typeface="Arial"/>
                <a:cs typeface="Arial"/>
              </a:rPr>
              <a:t>in </a:t>
            </a:r>
            <a:r>
              <a:rPr sz="1800" spc="-85" dirty="0">
                <a:latin typeface="Arial"/>
                <a:cs typeface="Arial"/>
              </a:rPr>
              <a:t>Zuid-Limburg </a:t>
            </a:r>
            <a:r>
              <a:rPr sz="1800" spc="-35" dirty="0">
                <a:latin typeface="Arial"/>
                <a:cs typeface="Arial"/>
              </a:rPr>
              <a:t>kunt </a:t>
            </a:r>
            <a:r>
              <a:rPr sz="1800" spc="-60" dirty="0">
                <a:latin typeface="Arial"/>
                <a:cs typeface="Arial"/>
              </a:rPr>
              <a:t>u</a:t>
            </a:r>
            <a:r>
              <a:rPr sz="1800" spc="-345" dirty="0">
                <a:latin typeface="Arial"/>
                <a:cs typeface="Arial"/>
              </a:rPr>
              <a:t> </a:t>
            </a:r>
            <a:r>
              <a:rPr sz="1800" spc="-60" dirty="0">
                <a:latin typeface="Arial"/>
                <a:cs typeface="Arial"/>
              </a:rPr>
              <a:t>op  </a:t>
            </a:r>
            <a:r>
              <a:rPr sz="1800" spc="-80" dirty="0">
                <a:latin typeface="Arial"/>
                <a:cs typeface="Arial"/>
              </a:rPr>
              <a:t>onderstaande </a:t>
            </a:r>
            <a:r>
              <a:rPr sz="1800" spc="-35" dirty="0">
                <a:latin typeface="Arial"/>
                <a:cs typeface="Arial"/>
              </a:rPr>
              <a:t>link </a:t>
            </a:r>
            <a:r>
              <a:rPr sz="1800" spc="-70" dirty="0">
                <a:latin typeface="Arial"/>
                <a:cs typeface="Arial"/>
              </a:rPr>
              <a:t>klikken </a:t>
            </a:r>
            <a:r>
              <a:rPr sz="1800" spc="-75" dirty="0">
                <a:latin typeface="Arial"/>
                <a:cs typeface="Arial"/>
              </a:rPr>
              <a:t>waar </a:t>
            </a:r>
            <a:r>
              <a:rPr sz="1800" spc="-60" dirty="0">
                <a:latin typeface="Arial"/>
                <a:cs typeface="Arial"/>
              </a:rPr>
              <a:t>u alle </a:t>
            </a:r>
            <a:r>
              <a:rPr sz="1800" spc="-30" dirty="0">
                <a:latin typeface="Arial"/>
                <a:cs typeface="Arial"/>
              </a:rPr>
              <a:t>informatie </a:t>
            </a:r>
            <a:r>
              <a:rPr sz="1800" spc="-35" dirty="0">
                <a:latin typeface="Arial"/>
                <a:cs typeface="Arial"/>
              </a:rPr>
              <a:t>kunt</a:t>
            </a:r>
            <a:r>
              <a:rPr sz="1800" spc="-260" dirty="0">
                <a:latin typeface="Arial"/>
                <a:cs typeface="Arial"/>
              </a:rPr>
              <a:t> </a:t>
            </a:r>
            <a:r>
              <a:rPr sz="1800" spc="-60" dirty="0">
                <a:latin typeface="Arial"/>
                <a:cs typeface="Arial"/>
              </a:rPr>
              <a:t>vinden.</a:t>
            </a:r>
            <a:endParaRPr sz="1800">
              <a:latin typeface="Arial"/>
              <a:cs typeface="Arial"/>
            </a:endParaRPr>
          </a:p>
        </p:txBody>
      </p:sp>
      <p:sp>
        <p:nvSpPr>
          <p:cNvPr id="3" name="object 3"/>
          <p:cNvSpPr txBox="1"/>
          <p:nvPr/>
        </p:nvSpPr>
        <p:spPr>
          <a:xfrm>
            <a:off x="355193" y="922400"/>
            <a:ext cx="5732145" cy="446405"/>
          </a:xfrm>
          <a:prstGeom prst="rect">
            <a:avLst/>
          </a:prstGeom>
        </p:spPr>
        <p:txBody>
          <a:bodyPr vert="horz" wrap="square" lIns="0" tIns="12700" rIns="0" bIns="0" rtlCol="0">
            <a:spAutoFit/>
          </a:bodyPr>
          <a:lstStyle/>
          <a:p>
            <a:pPr marL="12700" marR="5080">
              <a:lnSpc>
                <a:spcPct val="114999"/>
              </a:lnSpc>
              <a:spcBef>
                <a:spcPts val="100"/>
              </a:spcBef>
            </a:pPr>
            <a:r>
              <a:rPr sz="1200" u="sng" spc="-40" dirty="0">
                <a:solidFill>
                  <a:srgbClr val="0462C1"/>
                </a:solidFill>
                <a:uFill>
                  <a:solidFill>
                    <a:srgbClr val="0462C1"/>
                  </a:solidFill>
                </a:uFill>
                <a:latin typeface="Arial"/>
                <a:cs typeface="Arial"/>
                <a:hlinkClick r:id="rId2"/>
              </a:rPr>
              <a:t>https://www.eropuitinlimburg.com/evenementen-overzicht/carnavalsoptochten-zondag-23- </a:t>
            </a:r>
            <a:r>
              <a:rPr sz="1200" spc="-40" dirty="0">
                <a:solidFill>
                  <a:srgbClr val="0462C1"/>
                </a:solidFill>
                <a:latin typeface="Arial"/>
                <a:cs typeface="Arial"/>
                <a:hlinkClick r:id="rId2"/>
              </a:rPr>
              <a:t> </a:t>
            </a:r>
            <a:r>
              <a:rPr sz="1200" u="sng" spc="-25" dirty="0">
                <a:solidFill>
                  <a:srgbClr val="0462C1"/>
                </a:solidFill>
                <a:uFill>
                  <a:solidFill>
                    <a:srgbClr val="0462C1"/>
                  </a:solidFill>
                </a:uFill>
                <a:latin typeface="Arial"/>
                <a:cs typeface="Arial"/>
                <a:hlinkClick r:id="rId2"/>
              </a:rPr>
              <a:t>februari-2020/</a:t>
            </a:r>
            <a:endParaRPr sz="1200">
              <a:latin typeface="Arial"/>
              <a:cs typeface="Arial"/>
            </a:endParaRPr>
          </a:p>
        </p:txBody>
      </p:sp>
      <p:sp>
        <p:nvSpPr>
          <p:cNvPr id="4" name="object 4"/>
          <p:cNvSpPr txBox="1"/>
          <p:nvPr/>
        </p:nvSpPr>
        <p:spPr>
          <a:xfrm>
            <a:off x="355193" y="1458848"/>
            <a:ext cx="6220460" cy="8171180"/>
          </a:xfrm>
          <a:prstGeom prst="rect">
            <a:avLst/>
          </a:prstGeom>
        </p:spPr>
        <p:txBody>
          <a:bodyPr vert="horz" wrap="square" lIns="0" tIns="12700" rIns="0" bIns="0" rtlCol="0">
            <a:spAutoFit/>
          </a:bodyPr>
          <a:lstStyle/>
          <a:p>
            <a:pPr marL="12700" marR="374015">
              <a:lnSpc>
                <a:spcPct val="114999"/>
              </a:lnSpc>
              <a:spcBef>
                <a:spcPts val="100"/>
              </a:spcBef>
            </a:pPr>
            <a:r>
              <a:rPr sz="1800" spc="-145" dirty="0">
                <a:latin typeface="Arial"/>
                <a:cs typeface="Arial"/>
              </a:rPr>
              <a:t>U </a:t>
            </a:r>
            <a:r>
              <a:rPr sz="1800" spc="-35" dirty="0">
                <a:latin typeface="Arial"/>
                <a:cs typeface="Arial"/>
              </a:rPr>
              <a:t>bent </a:t>
            </a:r>
            <a:r>
              <a:rPr sz="1800" spc="-65" dirty="0">
                <a:latin typeface="Arial"/>
                <a:cs typeface="Arial"/>
              </a:rPr>
              <a:t>welkom </a:t>
            </a:r>
            <a:r>
              <a:rPr sz="1800" spc="-25" dirty="0">
                <a:latin typeface="Arial"/>
                <a:cs typeface="Arial"/>
              </a:rPr>
              <a:t>in het </a:t>
            </a:r>
            <a:r>
              <a:rPr sz="1800" spc="-30" dirty="0">
                <a:latin typeface="Arial"/>
                <a:cs typeface="Arial"/>
              </a:rPr>
              <a:t>hotel </a:t>
            </a:r>
            <a:r>
              <a:rPr sz="1800" spc="-80" dirty="0">
                <a:latin typeface="Arial"/>
                <a:cs typeface="Arial"/>
              </a:rPr>
              <a:t>vanaf </a:t>
            </a:r>
            <a:r>
              <a:rPr sz="1800" spc="-55" dirty="0">
                <a:latin typeface="Arial"/>
                <a:cs typeface="Arial"/>
              </a:rPr>
              <a:t>vrijdag </a:t>
            </a:r>
            <a:r>
              <a:rPr sz="1800" spc="-90" dirty="0">
                <a:latin typeface="Arial"/>
                <a:cs typeface="Arial"/>
              </a:rPr>
              <a:t>21 </a:t>
            </a:r>
            <a:r>
              <a:rPr sz="1800" spc="-40" dirty="0">
                <a:latin typeface="Arial"/>
                <a:cs typeface="Arial"/>
              </a:rPr>
              <a:t>februari</a:t>
            </a:r>
            <a:r>
              <a:rPr sz="1800" spc="-365" dirty="0">
                <a:latin typeface="Arial"/>
                <a:cs typeface="Arial"/>
              </a:rPr>
              <a:t> </a:t>
            </a:r>
            <a:r>
              <a:rPr sz="1800" spc="-85" dirty="0">
                <a:latin typeface="Arial"/>
                <a:cs typeface="Arial"/>
              </a:rPr>
              <a:t>14.00 </a:t>
            </a:r>
            <a:r>
              <a:rPr sz="1800" spc="-80" dirty="0">
                <a:latin typeface="Arial"/>
                <a:cs typeface="Arial"/>
              </a:rPr>
              <a:t>uur.  </a:t>
            </a:r>
            <a:r>
              <a:rPr sz="1800" spc="-155" dirty="0">
                <a:latin typeface="Arial"/>
                <a:cs typeface="Arial"/>
              </a:rPr>
              <a:t>De </a:t>
            </a:r>
            <a:r>
              <a:rPr sz="1800" spc="-75" dirty="0">
                <a:latin typeface="Arial"/>
                <a:cs typeface="Arial"/>
              </a:rPr>
              <a:t>organisatie </a:t>
            </a:r>
            <a:r>
              <a:rPr sz="1800" spc="-95" dirty="0">
                <a:latin typeface="Arial"/>
                <a:cs typeface="Arial"/>
              </a:rPr>
              <a:t>is </a:t>
            </a:r>
            <a:r>
              <a:rPr sz="1800" spc="15" dirty="0">
                <a:latin typeface="Arial"/>
                <a:cs typeface="Arial"/>
              </a:rPr>
              <a:t>dit </a:t>
            </a:r>
            <a:r>
              <a:rPr sz="1800" spc="-60" dirty="0">
                <a:latin typeface="Arial"/>
                <a:cs typeface="Arial"/>
              </a:rPr>
              <a:t>jaar </a:t>
            </a:r>
            <a:r>
              <a:rPr sz="1800" spc="-25" dirty="0">
                <a:latin typeface="Arial"/>
                <a:cs typeface="Arial"/>
              </a:rPr>
              <a:t>in </a:t>
            </a:r>
            <a:r>
              <a:rPr sz="1800" spc="-85" dirty="0">
                <a:latin typeface="Arial"/>
                <a:cs typeface="Arial"/>
              </a:rPr>
              <a:t>handen</a:t>
            </a:r>
            <a:r>
              <a:rPr sz="1800" spc="-225" dirty="0">
                <a:latin typeface="Arial"/>
                <a:cs typeface="Arial"/>
              </a:rPr>
              <a:t> </a:t>
            </a:r>
            <a:r>
              <a:rPr sz="1800" spc="-85" dirty="0">
                <a:latin typeface="Arial"/>
                <a:cs typeface="Arial"/>
              </a:rPr>
              <a:t>van:</a:t>
            </a:r>
            <a:endParaRPr sz="1800" dirty="0">
              <a:latin typeface="Arial"/>
              <a:cs typeface="Arial"/>
            </a:endParaRPr>
          </a:p>
          <a:p>
            <a:pPr marL="12700">
              <a:lnSpc>
                <a:spcPct val="100000"/>
              </a:lnSpc>
              <a:spcBef>
                <a:spcPts val="1320"/>
              </a:spcBef>
              <a:buFont typeface="Symbol"/>
              <a:buChar char=""/>
              <a:tabLst>
                <a:tab pos="354965" algn="l"/>
                <a:tab pos="355600" algn="l"/>
              </a:tabLst>
            </a:pPr>
            <a:r>
              <a:rPr sz="1800" spc="-175" dirty="0">
                <a:latin typeface="Arial"/>
                <a:cs typeface="Arial"/>
              </a:rPr>
              <a:t>Jan </a:t>
            </a:r>
            <a:r>
              <a:rPr sz="1800" spc="-170" dirty="0">
                <a:latin typeface="Arial"/>
                <a:cs typeface="Arial"/>
              </a:rPr>
              <a:t>Smak</a:t>
            </a:r>
            <a:r>
              <a:rPr sz="1800" spc="160" dirty="0">
                <a:solidFill>
                  <a:srgbClr val="0462C1"/>
                </a:solidFill>
                <a:latin typeface="Arial"/>
                <a:cs typeface="Arial"/>
              </a:rPr>
              <a:t> </a:t>
            </a:r>
            <a:r>
              <a:rPr sz="1800" u="heavy" spc="-75" dirty="0">
                <a:solidFill>
                  <a:srgbClr val="0462C1"/>
                </a:solidFill>
                <a:uFill>
                  <a:solidFill>
                    <a:srgbClr val="0462C1"/>
                  </a:solidFill>
                </a:uFill>
                <a:latin typeface="Arial"/>
                <a:cs typeface="Arial"/>
                <a:hlinkClick r:id="rId3"/>
              </a:rPr>
              <a:t>smakjan@planet.nl</a:t>
            </a:r>
            <a:r>
              <a:rPr sz="1800" spc="-75" dirty="0">
                <a:solidFill>
                  <a:srgbClr val="0462C1"/>
                </a:solidFill>
                <a:latin typeface="Arial"/>
                <a:cs typeface="Arial"/>
              </a:rPr>
              <a:t> </a:t>
            </a:r>
            <a:r>
              <a:rPr sz="1800" spc="-100" dirty="0">
                <a:latin typeface="Arial"/>
                <a:cs typeface="Arial"/>
              </a:rPr>
              <a:t>Tel.nr.:</a:t>
            </a:r>
            <a:r>
              <a:rPr sz="1800" spc="-240" dirty="0">
                <a:latin typeface="Arial"/>
                <a:cs typeface="Arial"/>
              </a:rPr>
              <a:t> </a:t>
            </a:r>
            <a:r>
              <a:rPr sz="1800" spc="-90" dirty="0">
                <a:latin typeface="Arial"/>
                <a:cs typeface="Arial"/>
              </a:rPr>
              <a:t>06-12213986</a:t>
            </a:r>
            <a:endParaRPr sz="1800" dirty="0">
              <a:latin typeface="Arial"/>
              <a:cs typeface="Arial"/>
            </a:endParaRPr>
          </a:p>
          <a:p>
            <a:pPr marL="12700" marR="311785">
              <a:lnSpc>
                <a:spcPct val="156600"/>
              </a:lnSpc>
              <a:spcBef>
                <a:spcPts val="210"/>
              </a:spcBef>
              <a:buFont typeface="Symbol"/>
              <a:buChar char=""/>
              <a:tabLst>
                <a:tab pos="354965" algn="l"/>
                <a:tab pos="355600" algn="l"/>
              </a:tabLst>
            </a:pPr>
            <a:r>
              <a:rPr sz="2700" spc="-240" baseline="3086" dirty="0">
                <a:latin typeface="Arial"/>
                <a:cs typeface="Arial"/>
              </a:rPr>
              <a:t>Rob </a:t>
            </a:r>
            <a:r>
              <a:rPr sz="2700" spc="-127" baseline="3086" dirty="0">
                <a:latin typeface="Arial"/>
                <a:cs typeface="Arial"/>
              </a:rPr>
              <a:t>Hendriksen</a:t>
            </a:r>
            <a:r>
              <a:rPr sz="2700" spc="-127" baseline="3086" dirty="0">
                <a:solidFill>
                  <a:srgbClr val="0462C1"/>
                </a:solidFill>
                <a:latin typeface="Arial"/>
                <a:cs typeface="Arial"/>
              </a:rPr>
              <a:t> </a:t>
            </a:r>
            <a:r>
              <a:rPr sz="2700" u="heavy" spc="-104" baseline="3086" dirty="0">
                <a:solidFill>
                  <a:srgbClr val="0462C1"/>
                </a:solidFill>
                <a:uFill>
                  <a:solidFill>
                    <a:srgbClr val="0462C1"/>
                  </a:solidFill>
                </a:uFill>
                <a:latin typeface="Arial"/>
                <a:cs typeface="Arial"/>
                <a:hlinkClick r:id="rId4"/>
              </a:rPr>
              <a:t>hendriksen60@hotmail.com</a:t>
            </a:r>
            <a:r>
              <a:rPr sz="2700" spc="-104" baseline="3086" dirty="0">
                <a:solidFill>
                  <a:srgbClr val="0462C1"/>
                </a:solidFill>
                <a:latin typeface="Arial"/>
                <a:cs typeface="Arial"/>
              </a:rPr>
              <a:t> </a:t>
            </a:r>
            <a:r>
              <a:rPr sz="1800" spc="-90" dirty="0">
                <a:latin typeface="Arial"/>
                <a:cs typeface="Arial"/>
              </a:rPr>
              <a:t>06-18319006  </a:t>
            </a:r>
            <a:r>
              <a:rPr sz="1800" spc="-140" dirty="0">
                <a:latin typeface="Arial"/>
                <a:cs typeface="Arial"/>
              </a:rPr>
              <a:t>We </a:t>
            </a:r>
            <a:r>
              <a:rPr sz="1800" spc="-75" dirty="0">
                <a:latin typeface="Arial"/>
                <a:cs typeface="Arial"/>
              </a:rPr>
              <a:t>hebben </a:t>
            </a:r>
            <a:r>
              <a:rPr sz="1800" spc="-55" dirty="0">
                <a:latin typeface="Arial"/>
                <a:cs typeface="Arial"/>
              </a:rPr>
              <a:t>momenteel </a:t>
            </a:r>
            <a:r>
              <a:rPr sz="1800" spc="-90" dirty="0">
                <a:latin typeface="Arial"/>
                <a:cs typeface="Arial"/>
              </a:rPr>
              <a:t>60 </a:t>
            </a:r>
            <a:r>
              <a:rPr sz="1800" spc="-110" dirty="0">
                <a:latin typeface="Arial"/>
                <a:cs typeface="Arial"/>
              </a:rPr>
              <a:t>kamers </a:t>
            </a:r>
            <a:r>
              <a:rPr sz="1800" spc="-25" dirty="0">
                <a:latin typeface="Arial"/>
                <a:cs typeface="Arial"/>
              </a:rPr>
              <a:t>in </a:t>
            </a:r>
            <a:r>
              <a:rPr sz="1800" spc="-30" dirty="0">
                <a:latin typeface="Arial"/>
                <a:cs typeface="Arial"/>
              </a:rPr>
              <a:t>optie. </a:t>
            </a:r>
            <a:r>
              <a:rPr sz="1800" spc="-155" dirty="0">
                <a:latin typeface="Arial"/>
                <a:cs typeface="Arial"/>
              </a:rPr>
              <a:t>De </a:t>
            </a:r>
            <a:r>
              <a:rPr sz="1800" spc="-90" dirty="0">
                <a:latin typeface="Arial"/>
                <a:cs typeface="Arial"/>
              </a:rPr>
              <a:t>kosten </a:t>
            </a:r>
            <a:r>
              <a:rPr sz="1800" spc="-50" dirty="0">
                <a:latin typeface="Arial"/>
                <a:cs typeface="Arial"/>
              </a:rPr>
              <a:t>voor</a:t>
            </a:r>
            <a:r>
              <a:rPr sz="1800" spc="-75" dirty="0">
                <a:latin typeface="Arial"/>
                <a:cs typeface="Arial"/>
              </a:rPr>
              <a:t> </a:t>
            </a:r>
            <a:r>
              <a:rPr sz="1800" spc="15" dirty="0">
                <a:latin typeface="Arial"/>
                <a:cs typeface="Arial"/>
              </a:rPr>
              <a:t>dit</a:t>
            </a:r>
            <a:endParaRPr sz="1800" dirty="0">
              <a:latin typeface="Arial"/>
              <a:cs typeface="Arial"/>
            </a:endParaRPr>
          </a:p>
          <a:p>
            <a:pPr marL="12700">
              <a:lnSpc>
                <a:spcPct val="100000"/>
              </a:lnSpc>
              <a:spcBef>
                <a:spcPts val="325"/>
              </a:spcBef>
            </a:pPr>
            <a:r>
              <a:rPr sz="1800" spc="-75" dirty="0">
                <a:latin typeface="Arial"/>
                <a:cs typeface="Arial"/>
              </a:rPr>
              <a:t>fantastische </a:t>
            </a:r>
            <a:r>
              <a:rPr sz="1800" spc="-85" dirty="0">
                <a:latin typeface="Arial"/>
                <a:cs typeface="Arial"/>
              </a:rPr>
              <a:t>weekend </a:t>
            </a:r>
            <a:r>
              <a:rPr sz="1800" spc="-90" dirty="0">
                <a:latin typeface="Arial"/>
                <a:cs typeface="Arial"/>
              </a:rPr>
              <a:t>bedragen € </a:t>
            </a:r>
            <a:r>
              <a:rPr sz="1800" spc="-85" dirty="0">
                <a:latin typeface="Arial"/>
                <a:cs typeface="Arial"/>
              </a:rPr>
              <a:t>154,50 </a:t>
            </a:r>
            <a:r>
              <a:rPr sz="1800" spc="-55" dirty="0">
                <a:latin typeface="Arial"/>
                <a:cs typeface="Arial"/>
              </a:rPr>
              <a:t>p.p </a:t>
            </a:r>
            <a:r>
              <a:rPr sz="1800" spc="-50" dirty="0">
                <a:latin typeface="Arial"/>
                <a:cs typeface="Arial"/>
              </a:rPr>
              <a:t>voor </a:t>
            </a:r>
            <a:r>
              <a:rPr sz="1800" spc="-90" dirty="0">
                <a:latin typeface="Arial"/>
                <a:cs typeface="Arial"/>
              </a:rPr>
              <a:t>een</a:t>
            </a:r>
            <a:r>
              <a:rPr sz="1800" spc="-175" dirty="0">
                <a:latin typeface="Arial"/>
                <a:cs typeface="Arial"/>
              </a:rPr>
              <a:t> </a:t>
            </a:r>
            <a:r>
              <a:rPr sz="1800" spc="-55" dirty="0">
                <a:latin typeface="Arial"/>
                <a:cs typeface="Arial"/>
              </a:rPr>
              <a:t>2-per-</a:t>
            </a:r>
            <a:endParaRPr sz="1800" dirty="0">
              <a:latin typeface="Arial"/>
              <a:cs typeface="Arial"/>
            </a:endParaRPr>
          </a:p>
          <a:p>
            <a:pPr marL="12700">
              <a:lnSpc>
                <a:spcPct val="100000"/>
              </a:lnSpc>
              <a:spcBef>
                <a:spcPts val="320"/>
              </a:spcBef>
            </a:pPr>
            <a:r>
              <a:rPr sz="1800" spc="-100" dirty="0">
                <a:latin typeface="Arial"/>
                <a:cs typeface="Arial"/>
              </a:rPr>
              <a:t>soonskamer </a:t>
            </a:r>
            <a:r>
              <a:rPr sz="1800" spc="-50" dirty="0">
                <a:latin typeface="Arial"/>
                <a:cs typeface="Arial"/>
              </a:rPr>
              <a:t>incl. </a:t>
            </a:r>
            <a:r>
              <a:rPr sz="1800" spc="-55" dirty="0">
                <a:latin typeface="Arial"/>
                <a:cs typeface="Arial"/>
              </a:rPr>
              <a:t>verblijfsbelasting </a:t>
            </a:r>
            <a:r>
              <a:rPr sz="1800" spc="-105" dirty="0">
                <a:latin typeface="Arial"/>
                <a:cs typeface="Arial"/>
              </a:rPr>
              <a:t>van </a:t>
            </a:r>
            <a:r>
              <a:rPr sz="1800" spc="-90" dirty="0">
                <a:latin typeface="Arial"/>
                <a:cs typeface="Arial"/>
              </a:rPr>
              <a:t>€ 3</a:t>
            </a:r>
            <a:r>
              <a:rPr sz="1800" spc="290" dirty="0">
                <a:latin typeface="Arial"/>
                <a:cs typeface="Arial"/>
              </a:rPr>
              <a:t> </a:t>
            </a:r>
            <a:r>
              <a:rPr sz="1800" spc="-55" dirty="0">
                <a:latin typeface="Arial"/>
                <a:cs typeface="Arial"/>
              </a:rPr>
              <a:t>p.p.p.n.</a:t>
            </a:r>
            <a:endParaRPr sz="1800" dirty="0">
              <a:latin typeface="Arial"/>
              <a:cs typeface="Arial"/>
            </a:endParaRPr>
          </a:p>
          <a:p>
            <a:pPr marL="12700">
              <a:lnSpc>
                <a:spcPct val="100000"/>
              </a:lnSpc>
              <a:spcBef>
                <a:spcPts val="325"/>
              </a:spcBef>
            </a:pPr>
            <a:r>
              <a:rPr sz="1800" spc="-85" dirty="0">
                <a:latin typeface="Arial"/>
                <a:cs typeface="Arial"/>
              </a:rPr>
              <a:t>Voor </a:t>
            </a:r>
            <a:r>
              <a:rPr sz="1800" spc="-90" dirty="0">
                <a:latin typeface="Arial"/>
                <a:cs typeface="Arial"/>
              </a:rPr>
              <a:t>een </a:t>
            </a:r>
            <a:r>
              <a:rPr sz="1800" spc="-85" dirty="0">
                <a:latin typeface="Arial"/>
                <a:cs typeface="Arial"/>
              </a:rPr>
              <a:t>1-persoonskamer </a:t>
            </a:r>
            <a:r>
              <a:rPr sz="1800" spc="-40" dirty="0">
                <a:latin typeface="Arial"/>
                <a:cs typeface="Arial"/>
              </a:rPr>
              <a:t>betaalt </a:t>
            </a:r>
            <a:r>
              <a:rPr sz="1800" spc="-60" dirty="0">
                <a:latin typeface="Arial"/>
                <a:cs typeface="Arial"/>
              </a:rPr>
              <a:t>u </a:t>
            </a:r>
            <a:r>
              <a:rPr sz="1800" spc="-50" dirty="0">
                <a:latin typeface="Arial"/>
                <a:cs typeface="Arial"/>
              </a:rPr>
              <a:t>voor </a:t>
            </a:r>
            <a:r>
              <a:rPr sz="1800" spc="-90" dirty="0">
                <a:latin typeface="Arial"/>
                <a:cs typeface="Arial"/>
              </a:rPr>
              <a:t>3 </a:t>
            </a:r>
            <a:r>
              <a:rPr sz="1800" spc="-75" dirty="0">
                <a:latin typeface="Arial"/>
                <a:cs typeface="Arial"/>
              </a:rPr>
              <a:t>nachten </a:t>
            </a:r>
            <a:r>
              <a:rPr sz="1800" spc="-90" dirty="0">
                <a:latin typeface="Arial"/>
                <a:cs typeface="Arial"/>
              </a:rPr>
              <a:t>€ 174</a:t>
            </a:r>
            <a:r>
              <a:rPr sz="1800" spc="-245" dirty="0">
                <a:latin typeface="Arial"/>
                <a:cs typeface="Arial"/>
              </a:rPr>
              <a:t> </a:t>
            </a:r>
            <a:r>
              <a:rPr sz="1800" spc="-50" dirty="0">
                <a:latin typeface="Arial"/>
                <a:cs typeface="Arial"/>
              </a:rPr>
              <a:t>incl.</a:t>
            </a:r>
            <a:endParaRPr sz="1800" dirty="0">
              <a:latin typeface="Arial"/>
              <a:cs typeface="Arial"/>
            </a:endParaRPr>
          </a:p>
          <a:p>
            <a:pPr marL="12700">
              <a:lnSpc>
                <a:spcPct val="100000"/>
              </a:lnSpc>
              <a:spcBef>
                <a:spcPts val="325"/>
              </a:spcBef>
            </a:pPr>
            <a:r>
              <a:rPr sz="1800" spc="-55" dirty="0">
                <a:latin typeface="Arial"/>
                <a:cs typeface="Arial"/>
              </a:rPr>
              <a:t>verblijfsbelasting. </a:t>
            </a:r>
            <a:r>
              <a:rPr sz="1800" spc="-75" dirty="0">
                <a:latin typeface="Arial"/>
                <a:cs typeface="Arial"/>
              </a:rPr>
              <a:t>Iedere </a:t>
            </a:r>
            <a:r>
              <a:rPr sz="1800" spc="-120" dirty="0">
                <a:latin typeface="Arial"/>
                <a:cs typeface="Arial"/>
              </a:rPr>
              <a:t>dag </a:t>
            </a:r>
            <a:r>
              <a:rPr sz="1800" spc="-65" dirty="0">
                <a:latin typeface="Arial"/>
                <a:cs typeface="Arial"/>
              </a:rPr>
              <a:t>extra </a:t>
            </a:r>
            <a:r>
              <a:rPr sz="1800" spc="-95" dirty="0">
                <a:latin typeface="Arial"/>
                <a:cs typeface="Arial"/>
              </a:rPr>
              <a:t>is </a:t>
            </a:r>
            <a:r>
              <a:rPr sz="1800" spc="-80" dirty="0">
                <a:latin typeface="Arial"/>
                <a:cs typeface="Arial"/>
              </a:rPr>
              <a:t>resp. </a:t>
            </a:r>
            <a:r>
              <a:rPr sz="1800" spc="-90" dirty="0">
                <a:latin typeface="Arial"/>
                <a:cs typeface="Arial"/>
              </a:rPr>
              <a:t>€ </a:t>
            </a:r>
            <a:r>
              <a:rPr sz="1800" spc="-85" dirty="0">
                <a:latin typeface="Arial"/>
                <a:cs typeface="Arial"/>
              </a:rPr>
              <a:t>51,50 en </a:t>
            </a:r>
            <a:r>
              <a:rPr sz="1800" spc="-90" dirty="0">
                <a:latin typeface="Arial"/>
                <a:cs typeface="Arial"/>
              </a:rPr>
              <a:t>€ 58</a:t>
            </a:r>
            <a:r>
              <a:rPr sz="1800" spc="-95" dirty="0">
                <a:latin typeface="Arial"/>
                <a:cs typeface="Arial"/>
              </a:rPr>
              <a:t> </a:t>
            </a:r>
            <a:r>
              <a:rPr sz="1800" spc="-55" dirty="0">
                <a:latin typeface="Arial"/>
                <a:cs typeface="Arial"/>
              </a:rPr>
              <a:t>p.p.p.n.</a:t>
            </a:r>
            <a:endParaRPr sz="1800" dirty="0">
              <a:latin typeface="Arial"/>
              <a:cs typeface="Arial"/>
            </a:endParaRPr>
          </a:p>
          <a:p>
            <a:pPr marL="12700" marR="65405">
              <a:lnSpc>
                <a:spcPct val="114999"/>
              </a:lnSpc>
              <a:spcBef>
                <a:spcPts val="1000"/>
              </a:spcBef>
            </a:pPr>
            <a:r>
              <a:rPr sz="1800" spc="-155" dirty="0">
                <a:latin typeface="Arial"/>
                <a:cs typeface="Arial"/>
              </a:rPr>
              <a:t>De </a:t>
            </a:r>
            <a:r>
              <a:rPr sz="1800" spc="-65" dirty="0">
                <a:latin typeface="Arial"/>
                <a:cs typeface="Arial"/>
              </a:rPr>
              <a:t>reden </a:t>
            </a:r>
            <a:r>
              <a:rPr sz="1800" spc="-40" dirty="0">
                <a:latin typeface="Arial"/>
                <a:cs typeface="Arial"/>
              </a:rPr>
              <a:t>dat </a:t>
            </a:r>
            <a:r>
              <a:rPr sz="1800" spc="15" dirty="0">
                <a:latin typeface="Arial"/>
                <a:cs typeface="Arial"/>
              </a:rPr>
              <a:t>dit </a:t>
            </a:r>
            <a:r>
              <a:rPr sz="1800" spc="-55" dirty="0">
                <a:latin typeface="Arial"/>
                <a:cs typeface="Arial"/>
              </a:rPr>
              <a:t>iets </a:t>
            </a:r>
            <a:r>
              <a:rPr sz="1800" spc="-45" dirty="0">
                <a:latin typeface="Arial"/>
                <a:cs typeface="Arial"/>
              </a:rPr>
              <a:t>duurder </a:t>
            </a:r>
            <a:r>
              <a:rPr sz="1800" spc="-95" dirty="0">
                <a:latin typeface="Arial"/>
                <a:cs typeface="Arial"/>
              </a:rPr>
              <a:t>is </a:t>
            </a:r>
            <a:r>
              <a:rPr sz="1800" spc="-90" dirty="0">
                <a:latin typeface="Arial"/>
                <a:cs typeface="Arial"/>
              </a:rPr>
              <a:t>dan </a:t>
            </a:r>
            <a:r>
              <a:rPr sz="1800" spc="-60" dirty="0">
                <a:latin typeface="Arial"/>
                <a:cs typeface="Arial"/>
              </a:rPr>
              <a:t>vorig </a:t>
            </a:r>
            <a:r>
              <a:rPr sz="1800" spc="-55" dirty="0">
                <a:latin typeface="Arial"/>
                <a:cs typeface="Arial"/>
              </a:rPr>
              <a:t>jaar </a:t>
            </a:r>
            <a:r>
              <a:rPr sz="1800" spc="-95" dirty="0">
                <a:latin typeface="Arial"/>
                <a:cs typeface="Arial"/>
              </a:rPr>
              <a:t>is </a:t>
            </a:r>
            <a:r>
              <a:rPr sz="1800" spc="-100" dirty="0">
                <a:latin typeface="Arial"/>
                <a:cs typeface="Arial"/>
              </a:rPr>
              <a:t>gelegen </a:t>
            </a:r>
            <a:r>
              <a:rPr sz="1800" spc="-25" dirty="0">
                <a:latin typeface="Arial"/>
                <a:cs typeface="Arial"/>
              </a:rPr>
              <a:t>in het</a:t>
            </a:r>
            <a:r>
              <a:rPr lang="nl-NL" sz="1800" spc="-25" dirty="0">
                <a:latin typeface="Arial"/>
                <a:cs typeface="Arial"/>
              </a:rPr>
              <a:t> </a:t>
            </a:r>
            <a:r>
              <a:rPr sz="1800" spc="-375" dirty="0">
                <a:latin typeface="Arial"/>
                <a:cs typeface="Arial"/>
              </a:rPr>
              <a:t> </a:t>
            </a:r>
            <a:r>
              <a:rPr sz="1800" dirty="0">
                <a:latin typeface="Arial"/>
                <a:cs typeface="Arial"/>
              </a:rPr>
              <a:t>feit  </a:t>
            </a:r>
            <a:r>
              <a:rPr sz="1800" spc="-40" dirty="0">
                <a:latin typeface="Arial"/>
                <a:cs typeface="Arial"/>
              </a:rPr>
              <a:t>dat </a:t>
            </a:r>
            <a:r>
              <a:rPr sz="1800" spc="-85" dirty="0">
                <a:latin typeface="Arial"/>
                <a:cs typeface="Arial"/>
              </a:rPr>
              <a:t>de </a:t>
            </a:r>
            <a:r>
              <a:rPr sz="1800" spc="-195" dirty="0">
                <a:latin typeface="Arial"/>
                <a:cs typeface="Arial"/>
              </a:rPr>
              <a:t>BTW </a:t>
            </a:r>
            <a:r>
              <a:rPr sz="1800" spc="-95" dirty="0">
                <a:latin typeface="Arial"/>
                <a:cs typeface="Arial"/>
              </a:rPr>
              <a:t>is </a:t>
            </a:r>
            <a:r>
              <a:rPr sz="1800" spc="-70" dirty="0">
                <a:latin typeface="Arial"/>
                <a:cs typeface="Arial"/>
              </a:rPr>
              <a:t>verhoogd </a:t>
            </a:r>
            <a:r>
              <a:rPr sz="1800" spc="-105" dirty="0">
                <a:latin typeface="Arial"/>
                <a:cs typeface="Arial"/>
              </a:rPr>
              <a:t>van </a:t>
            </a:r>
            <a:r>
              <a:rPr sz="1800" spc="-90" dirty="0">
                <a:latin typeface="Arial"/>
                <a:cs typeface="Arial"/>
              </a:rPr>
              <a:t>6 </a:t>
            </a:r>
            <a:r>
              <a:rPr sz="1800" spc="-80" dirty="0">
                <a:latin typeface="Arial"/>
                <a:cs typeface="Arial"/>
              </a:rPr>
              <a:t>naar </a:t>
            </a:r>
            <a:r>
              <a:rPr sz="1800" spc="-90" dirty="0">
                <a:latin typeface="Arial"/>
                <a:cs typeface="Arial"/>
              </a:rPr>
              <a:t>9 </a:t>
            </a:r>
            <a:r>
              <a:rPr sz="1800" spc="-180" dirty="0">
                <a:latin typeface="Arial"/>
                <a:cs typeface="Arial"/>
              </a:rPr>
              <a:t>%. </a:t>
            </a:r>
            <a:r>
              <a:rPr sz="1800" spc="-114" dirty="0">
                <a:latin typeface="Arial"/>
                <a:cs typeface="Arial"/>
              </a:rPr>
              <a:t>Daar </a:t>
            </a:r>
            <a:r>
              <a:rPr sz="1800" spc="-70" dirty="0">
                <a:latin typeface="Arial"/>
                <a:cs typeface="Arial"/>
              </a:rPr>
              <a:t>staat </a:t>
            </a:r>
            <a:r>
              <a:rPr sz="1800" spc="-65" dirty="0">
                <a:latin typeface="Arial"/>
                <a:cs typeface="Arial"/>
              </a:rPr>
              <a:t>tegenover </a:t>
            </a:r>
            <a:r>
              <a:rPr sz="1800" spc="-40" dirty="0">
                <a:latin typeface="Arial"/>
                <a:cs typeface="Arial"/>
              </a:rPr>
              <a:t>dat  </a:t>
            </a:r>
            <a:r>
              <a:rPr sz="1800" spc="-70" dirty="0">
                <a:latin typeface="Arial"/>
                <a:cs typeface="Arial"/>
              </a:rPr>
              <a:t>we </a:t>
            </a:r>
            <a:r>
              <a:rPr sz="1800" spc="-60" dirty="0">
                <a:latin typeface="Arial"/>
                <a:cs typeface="Arial"/>
              </a:rPr>
              <a:t>op </a:t>
            </a:r>
            <a:r>
              <a:rPr sz="1800" spc="-85" dirty="0">
                <a:latin typeface="Arial"/>
                <a:cs typeface="Arial"/>
              </a:rPr>
              <a:t>de </a:t>
            </a:r>
            <a:r>
              <a:rPr sz="1800" spc="-95" dirty="0">
                <a:latin typeface="Arial"/>
                <a:cs typeface="Arial"/>
              </a:rPr>
              <a:t>maandagmorgen </a:t>
            </a:r>
            <a:r>
              <a:rPr sz="1800" spc="-50" dirty="0">
                <a:latin typeface="Arial"/>
                <a:cs typeface="Arial"/>
              </a:rPr>
              <a:t>voor </a:t>
            </a:r>
            <a:r>
              <a:rPr sz="1800" spc="-40" dirty="0">
                <a:latin typeface="Arial"/>
                <a:cs typeface="Arial"/>
              </a:rPr>
              <a:t>vertrek, </a:t>
            </a:r>
            <a:r>
              <a:rPr sz="1800" spc="-20" dirty="0">
                <a:latin typeface="Arial"/>
                <a:cs typeface="Arial"/>
              </a:rPr>
              <a:t>koffie/thee </a:t>
            </a:r>
            <a:r>
              <a:rPr sz="1800" spc="-85" dirty="0">
                <a:latin typeface="Arial"/>
                <a:cs typeface="Arial"/>
              </a:rPr>
              <a:t>en </a:t>
            </a:r>
            <a:r>
              <a:rPr sz="1800" spc="-70" dirty="0">
                <a:latin typeface="Arial"/>
                <a:cs typeface="Arial"/>
              </a:rPr>
              <a:t>vlaai  </a:t>
            </a:r>
            <a:r>
              <a:rPr sz="1800" spc="-55" dirty="0">
                <a:latin typeface="Arial"/>
                <a:cs typeface="Arial"/>
              </a:rPr>
              <a:t>krijgen </a:t>
            </a:r>
            <a:r>
              <a:rPr sz="1800" spc="-95" dirty="0">
                <a:latin typeface="Arial"/>
                <a:cs typeface="Arial"/>
              </a:rPr>
              <a:t>aangeboden </a:t>
            </a:r>
            <a:r>
              <a:rPr sz="1800" spc="-105" dirty="0">
                <a:latin typeface="Arial"/>
                <a:cs typeface="Arial"/>
              </a:rPr>
              <a:t>van </a:t>
            </a:r>
            <a:r>
              <a:rPr sz="1800" spc="-25" dirty="0">
                <a:latin typeface="Arial"/>
                <a:cs typeface="Arial"/>
              </a:rPr>
              <a:t>het</a:t>
            </a:r>
            <a:r>
              <a:rPr sz="1800" spc="-110" dirty="0">
                <a:latin typeface="Arial"/>
                <a:cs typeface="Arial"/>
              </a:rPr>
              <a:t> </a:t>
            </a:r>
            <a:r>
              <a:rPr sz="1800" spc="-35" dirty="0">
                <a:latin typeface="Arial"/>
                <a:cs typeface="Arial"/>
              </a:rPr>
              <a:t>hotel.</a:t>
            </a:r>
            <a:endParaRPr sz="1800" dirty="0">
              <a:latin typeface="Arial"/>
              <a:cs typeface="Arial"/>
            </a:endParaRPr>
          </a:p>
          <a:p>
            <a:pPr marL="12700" marR="60325">
              <a:lnSpc>
                <a:spcPct val="114999"/>
              </a:lnSpc>
              <a:spcBef>
                <a:spcPts val="1005"/>
              </a:spcBef>
              <a:tabLst>
                <a:tab pos="1437005" algn="l"/>
              </a:tabLst>
            </a:pPr>
            <a:r>
              <a:rPr sz="1800" spc="-55" dirty="0">
                <a:latin typeface="Arial"/>
                <a:cs typeface="Arial"/>
              </a:rPr>
              <a:t>In </a:t>
            </a:r>
            <a:r>
              <a:rPr sz="1800" spc="-65" dirty="0">
                <a:latin typeface="Arial"/>
                <a:cs typeface="Arial"/>
              </a:rPr>
              <a:t>tegenstelling </a:t>
            </a:r>
            <a:r>
              <a:rPr sz="1800" spc="40" dirty="0">
                <a:latin typeface="Arial"/>
                <a:cs typeface="Arial"/>
              </a:rPr>
              <a:t>tot </a:t>
            </a:r>
            <a:r>
              <a:rPr sz="1800" spc="-70" dirty="0">
                <a:latin typeface="Arial"/>
                <a:cs typeface="Arial"/>
              </a:rPr>
              <a:t>eerdere </a:t>
            </a:r>
            <a:r>
              <a:rPr sz="1800" spc="-60" dirty="0">
                <a:latin typeface="Arial"/>
                <a:cs typeface="Arial"/>
              </a:rPr>
              <a:t>jaren </a:t>
            </a:r>
            <a:r>
              <a:rPr sz="1800" spc="-95" dirty="0">
                <a:latin typeface="Arial"/>
                <a:cs typeface="Arial"/>
              </a:rPr>
              <a:t>gaat </a:t>
            </a:r>
            <a:r>
              <a:rPr sz="1800" spc="-85" dirty="0">
                <a:latin typeface="Arial"/>
                <a:cs typeface="Arial"/>
              </a:rPr>
              <a:t>de </a:t>
            </a:r>
            <a:r>
              <a:rPr sz="1800" spc="-60" dirty="0">
                <a:latin typeface="Arial"/>
                <a:cs typeface="Arial"/>
              </a:rPr>
              <a:t>betaling </a:t>
            </a:r>
            <a:r>
              <a:rPr sz="1800" spc="15" dirty="0">
                <a:latin typeface="Arial"/>
                <a:cs typeface="Arial"/>
              </a:rPr>
              <a:t>dit </a:t>
            </a:r>
            <a:r>
              <a:rPr sz="1800" spc="-85" dirty="0">
                <a:latin typeface="Arial"/>
                <a:cs typeface="Arial"/>
              </a:rPr>
              <a:t>keer </a:t>
            </a:r>
            <a:r>
              <a:rPr sz="1800" spc="-75" dirty="0">
                <a:latin typeface="Arial"/>
                <a:cs typeface="Arial"/>
              </a:rPr>
              <a:t>via </a:t>
            </a:r>
            <a:r>
              <a:rPr sz="1800" spc="-25" dirty="0">
                <a:latin typeface="Arial"/>
                <a:cs typeface="Arial"/>
              </a:rPr>
              <a:t>het  </a:t>
            </a:r>
            <a:r>
              <a:rPr sz="1800" spc="-35" dirty="0">
                <a:latin typeface="Arial"/>
                <a:cs typeface="Arial"/>
              </a:rPr>
              <a:t>hotel. </a:t>
            </a:r>
            <a:r>
              <a:rPr sz="1800" spc="-140" dirty="0">
                <a:latin typeface="Arial"/>
                <a:cs typeface="Arial"/>
              </a:rPr>
              <a:t>Na </a:t>
            </a:r>
            <a:r>
              <a:rPr sz="1800" spc="-60" dirty="0">
                <a:latin typeface="Arial"/>
                <a:cs typeface="Arial"/>
              </a:rPr>
              <a:t>inschrijving </a:t>
            </a:r>
            <a:r>
              <a:rPr sz="1800" spc="-50" dirty="0">
                <a:latin typeface="Arial"/>
                <a:cs typeface="Arial"/>
              </a:rPr>
              <a:t>ontvangt </a:t>
            </a:r>
            <a:r>
              <a:rPr sz="1800" spc="-60" dirty="0">
                <a:latin typeface="Arial"/>
                <a:cs typeface="Arial"/>
              </a:rPr>
              <a:t>u </a:t>
            </a:r>
            <a:r>
              <a:rPr sz="1800" spc="-105" dirty="0">
                <a:latin typeface="Arial"/>
                <a:cs typeface="Arial"/>
              </a:rPr>
              <a:t>van </a:t>
            </a:r>
            <a:r>
              <a:rPr sz="1800" spc="-25" dirty="0">
                <a:latin typeface="Arial"/>
                <a:cs typeface="Arial"/>
              </a:rPr>
              <a:t>het </a:t>
            </a:r>
            <a:r>
              <a:rPr sz="1800" spc="-30" dirty="0">
                <a:latin typeface="Arial"/>
                <a:cs typeface="Arial"/>
              </a:rPr>
              <a:t>hotel </a:t>
            </a:r>
            <a:r>
              <a:rPr sz="1800" spc="-90" dirty="0">
                <a:latin typeface="Arial"/>
                <a:cs typeface="Arial"/>
              </a:rPr>
              <a:t>een </a:t>
            </a:r>
            <a:r>
              <a:rPr sz="1800" spc="-40" dirty="0">
                <a:latin typeface="Arial"/>
                <a:cs typeface="Arial"/>
              </a:rPr>
              <a:t>factuur</a:t>
            </a:r>
            <a:r>
              <a:rPr sz="1800" spc="-265" dirty="0">
                <a:latin typeface="Arial"/>
                <a:cs typeface="Arial"/>
              </a:rPr>
              <a:t> </a:t>
            </a:r>
            <a:r>
              <a:rPr sz="1800" spc="-45" dirty="0">
                <a:latin typeface="Arial"/>
                <a:cs typeface="Arial"/>
              </a:rPr>
              <a:t>waarbij  </a:t>
            </a:r>
            <a:r>
              <a:rPr sz="1800" spc="-60" dirty="0">
                <a:latin typeface="Arial"/>
                <a:cs typeface="Arial"/>
              </a:rPr>
              <a:t>u </a:t>
            </a:r>
            <a:r>
              <a:rPr sz="1800" spc="-90" dirty="0">
                <a:latin typeface="Arial"/>
                <a:cs typeface="Arial"/>
              </a:rPr>
              <a:t>een </a:t>
            </a:r>
            <a:r>
              <a:rPr sz="1800" spc="-70" dirty="0">
                <a:latin typeface="Arial"/>
                <a:cs typeface="Arial"/>
              </a:rPr>
              <a:t>aanbetaling </a:t>
            </a:r>
            <a:r>
              <a:rPr sz="1800" spc="-10" dirty="0">
                <a:latin typeface="Arial"/>
                <a:cs typeface="Arial"/>
              </a:rPr>
              <a:t>wordt </a:t>
            </a:r>
            <a:r>
              <a:rPr sz="1800" spc="-110" dirty="0">
                <a:latin typeface="Arial"/>
                <a:cs typeface="Arial"/>
              </a:rPr>
              <a:t>gevraagd </a:t>
            </a:r>
            <a:r>
              <a:rPr sz="1800" spc="-105" dirty="0">
                <a:latin typeface="Arial"/>
                <a:cs typeface="Arial"/>
              </a:rPr>
              <a:t>van </a:t>
            </a:r>
            <a:r>
              <a:rPr sz="1800" spc="-90" dirty="0">
                <a:latin typeface="Arial"/>
                <a:cs typeface="Arial"/>
              </a:rPr>
              <a:t>€ </a:t>
            </a:r>
            <a:r>
              <a:rPr sz="1800" spc="-60" dirty="0">
                <a:latin typeface="Arial"/>
                <a:cs typeface="Arial"/>
              </a:rPr>
              <a:t>50,--, </a:t>
            </a:r>
            <a:r>
              <a:rPr sz="1800" spc="-85" dirty="0">
                <a:latin typeface="Arial"/>
                <a:cs typeface="Arial"/>
              </a:rPr>
              <a:t>waarna </a:t>
            </a:r>
            <a:r>
              <a:rPr sz="1800" spc="-25" dirty="0">
                <a:latin typeface="Arial"/>
                <a:cs typeface="Arial"/>
              </a:rPr>
              <a:t>het </a:t>
            </a:r>
            <a:r>
              <a:rPr sz="1800" spc="-55" dirty="0">
                <a:latin typeface="Arial"/>
                <a:cs typeface="Arial"/>
              </a:rPr>
              <a:t>restant  </a:t>
            </a:r>
            <a:r>
              <a:rPr sz="1800" spc="-50" dirty="0">
                <a:latin typeface="Arial"/>
                <a:cs typeface="Arial"/>
              </a:rPr>
              <a:t>voor </a:t>
            </a:r>
            <a:r>
              <a:rPr sz="1800" spc="-90" dirty="0">
                <a:latin typeface="Arial"/>
                <a:cs typeface="Arial"/>
              </a:rPr>
              <a:t>1 </a:t>
            </a:r>
            <a:r>
              <a:rPr sz="1800" spc="-50" dirty="0">
                <a:latin typeface="Arial"/>
                <a:cs typeface="Arial"/>
              </a:rPr>
              <a:t>januari </a:t>
            </a:r>
            <a:r>
              <a:rPr sz="1800" spc="-95" dirty="0">
                <a:latin typeface="Arial"/>
                <a:cs typeface="Arial"/>
              </a:rPr>
              <a:t>2020 </a:t>
            </a:r>
            <a:r>
              <a:rPr sz="1800" spc="-60" dirty="0">
                <a:latin typeface="Arial"/>
                <a:cs typeface="Arial"/>
              </a:rPr>
              <a:t>op </a:t>
            </a:r>
            <a:r>
              <a:rPr sz="1800" spc="-85" dirty="0">
                <a:latin typeface="Arial"/>
                <a:cs typeface="Arial"/>
              </a:rPr>
              <a:t>de </a:t>
            </a:r>
            <a:r>
              <a:rPr sz="1800" spc="-80" dirty="0">
                <a:latin typeface="Arial"/>
                <a:cs typeface="Arial"/>
              </a:rPr>
              <a:t>rekening </a:t>
            </a:r>
            <a:r>
              <a:rPr sz="1800" spc="-105" dirty="0">
                <a:latin typeface="Arial"/>
                <a:cs typeface="Arial"/>
              </a:rPr>
              <a:t>van </a:t>
            </a:r>
            <a:r>
              <a:rPr sz="1800" spc="-25" dirty="0">
                <a:latin typeface="Arial"/>
                <a:cs typeface="Arial"/>
              </a:rPr>
              <a:t>het </a:t>
            </a:r>
            <a:r>
              <a:rPr sz="1800" spc="-30" dirty="0">
                <a:latin typeface="Arial"/>
                <a:cs typeface="Arial"/>
              </a:rPr>
              <a:t>hotel </a:t>
            </a:r>
            <a:r>
              <a:rPr sz="1800" spc="-25" dirty="0">
                <a:latin typeface="Arial"/>
                <a:cs typeface="Arial"/>
              </a:rPr>
              <a:t>dient </a:t>
            </a:r>
            <a:r>
              <a:rPr sz="1800" spc="-20" dirty="0">
                <a:latin typeface="Arial"/>
                <a:cs typeface="Arial"/>
              </a:rPr>
              <a:t>te </a:t>
            </a:r>
            <a:r>
              <a:rPr sz="1800" spc="-55" dirty="0">
                <a:latin typeface="Arial"/>
                <a:cs typeface="Arial"/>
              </a:rPr>
              <a:t>worden  </a:t>
            </a:r>
            <a:r>
              <a:rPr sz="1800" spc="-80" dirty="0">
                <a:latin typeface="Arial"/>
                <a:cs typeface="Arial"/>
              </a:rPr>
              <a:t>overgemaakt.	</a:t>
            </a:r>
            <a:r>
              <a:rPr sz="1800" spc="-60" dirty="0">
                <a:latin typeface="Arial"/>
                <a:cs typeface="Arial"/>
              </a:rPr>
              <a:t>Uiteraard </a:t>
            </a:r>
            <a:r>
              <a:rPr sz="1800" spc="-35" dirty="0">
                <a:latin typeface="Arial"/>
                <a:cs typeface="Arial"/>
              </a:rPr>
              <a:t>kunt </a:t>
            </a:r>
            <a:r>
              <a:rPr sz="1800" spc="-70" dirty="0">
                <a:latin typeface="Arial"/>
                <a:cs typeface="Arial"/>
              </a:rPr>
              <a:t>ook </a:t>
            </a:r>
            <a:r>
              <a:rPr sz="1800" spc="-25" dirty="0">
                <a:latin typeface="Arial"/>
                <a:cs typeface="Arial"/>
              </a:rPr>
              <a:t>het </a:t>
            </a:r>
            <a:r>
              <a:rPr sz="1800" spc="-65" dirty="0">
                <a:latin typeface="Arial"/>
                <a:cs typeface="Arial"/>
              </a:rPr>
              <a:t>volledige </a:t>
            </a:r>
            <a:r>
              <a:rPr sz="1800" spc="-90" dirty="0">
                <a:latin typeface="Arial"/>
                <a:cs typeface="Arial"/>
              </a:rPr>
              <a:t>bedrag </a:t>
            </a:r>
            <a:r>
              <a:rPr sz="1800" spc="-35" dirty="0">
                <a:latin typeface="Arial"/>
                <a:cs typeface="Arial"/>
              </a:rPr>
              <a:t>direct </a:t>
            </a:r>
            <a:r>
              <a:rPr sz="1800" spc="-25" dirty="0">
                <a:latin typeface="Arial"/>
                <a:cs typeface="Arial"/>
              </a:rPr>
              <a:t>in  </a:t>
            </a:r>
            <a:r>
              <a:rPr sz="1800" spc="-90" dirty="0">
                <a:latin typeface="Arial"/>
                <a:cs typeface="Arial"/>
              </a:rPr>
              <a:t>een </a:t>
            </a:r>
            <a:r>
              <a:rPr sz="1800" spc="-85" dirty="0">
                <a:latin typeface="Arial"/>
                <a:cs typeface="Arial"/>
              </a:rPr>
              <a:t>keer</a:t>
            </a:r>
            <a:r>
              <a:rPr sz="1800" spc="-95" dirty="0">
                <a:latin typeface="Arial"/>
                <a:cs typeface="Arial"/>
              </a:rPr>
              <a:t> </a:t>
            </a:r>
            <a:r>
              <a:rPr sz="1800" spc="-80" dirty="0">
                <a:latin typeface="Arial"/>
                <a:cs typeface="Arial"/>
              </a:rPr>
              <a:t>overmaken.</a:t>
            </a:r>
            <a:endParaRPr sz="1800" dirty="0">
              <a:latin typeface="Arial"/>
              <a:cs typeface="Arial"/>
            </a:endParaRPr>
          </a:p>
          <a:p>
            <a:pPr marL="12700" marR="197485">
              <a:lnSpc>
                <a:spcPts val="2490"/>
              </a:lnSpc>
              <a:spcBef>
                <a:spcPts val="135"/>
              </a:spcBef>
            </a:pPr>
            <a:r>
              <a:rPr sz="1800" spc="-65" dirty="0">
                <a:latin typeface="Arial"/>
                <a:cs typeface="Arial"/>
              </a:rPr>
              <a:t>Inschrijving </a:t>
            </a:r>
            <a:r>
              <a:rPr sz="1800" spc="-50" dirty="0">
                <a:latin typeface="Arial"/>
                <a:cs typeface="Arial"/>
              </a:rPr>
              <a:t>voor </a:t>
            </a:r>
            <a:r>
              <a:rPr sz="1800" spc="-85" dirty="0">
                <a:latin typeface="Arial"/>
                <a:cs typeface="Arial"/>
              </a:rPr>
              <a:t>15-12-2019 </a:t>
            </a:r>
            <a:r>
              <a:rPr sz="1800" spc="-75" dirty="0">
                <a:latin typeface="Arial"/>
                <a:cs typeface="Arial"/>
              </a:rPr>
              <a:t>via </a:t>
            </a:r>
            <a:r>
              <a:rPr sz="1800" spc="-25" dirty="0">
                <a:latin typeface="Arial"/>
                <a:cs typeface="Arial"/>
              </a:rPr>
              <a:t>het </a:t>
            </a:r>
            <a:r>
              <a:rPr sz="1800" spc="-35" dirty="0">
                <a:latin typeface="Arial"/>
                <a:cs typeface="Arial"/>
              </a:rPr>
              <a:t>inschrijfformulier </a:t>
            </a:r>
            <a:r>
              <a:rPr sz="1800" spc="-60" dirty="0">
                <a:latin typeface="Arial"/>
                <a:cs typeface="Arial"/>
              </a:rPr>
              <a:t>op </a:t>
            </a:r>
            <a:r>
              <a:rPr sz="1800" spc="-85" dirty="0">
                <a:latin typeface="Arial"/>
                <a:cs typeface="Arial"/>
              </a:rPr>
              <a:t>de </a:t>
            </a:r>
            <a:r>
              <a:rPr sz="1800" spc="-50" dirty="0">
                <a:latin typeface="Arial"/>
                <a:cs typeface="Arial"/>
              </a:rPr>
              <a:t>site:  </a:t>
            </a:r>
            <a:r>
              <a:rPr sz="1800" u="heavy" spc="-55" dirty="0">
                <a:solidFill>
                  <a:srgbClr val="0462C1"/>
                </a:solidFill>
                <a:uFill>
                  <a:solidFill>
                    <a:srgbClr val="0462C1"/>
                  </a:solidFill>
                </a:uFill>
                <a:latin typeface="Arial"/>
                <a:cs typeface="Arial"/>
                <a:hlinkClick r:id="rId5"/>
              </a:rPr>
              <a:t>www.kaartbondnederland.nl</a:t>
            </a:r>
            <a:endParaRPr sz="1800" dirty="0">
              <a:latin typeface="Arial"/>
              <a:cs typeface="Arial"/>
            </a:endParaRPr>
          </a:p>
          <a:p>
            <a:pPr marL="12700" marR="1283335">
              <a:lnSpc>
                <a:spcPts val="3479"/>
              </a:lnSpc>
              <a:spcBef>
                <a:spcPts val="195"/>
              </a:spcBef>
            </a:pPr>
            <a:r>
              <a:rPr sz="1800" spc="-25" dirty="0">
                <a:latin typeface="Arial"/>
                <a:cs typeface="Arial"/>
              </a:rPr>
              <a:t>Wij </a:t>
            </a:r>
            <a:r>
              <a:rPr sz="1800" spc="-95" dirty="0">
                <a:latin typeface="Arial"/>
                <a:cs typeface="Arial"/>
              </a:rPr>
              <a:t>wensen </a:t>
            </a:r>
            <a:r>
              <a:rPr sz="1800" spc="-60" dirty="0">
                <a:latin typeface="Arial"/>
                <a:cs typeface="Arial"/>
              </a:rPr>
              <a:t>u nu </a:t>
            </a:r>
            <a:r>
              <a:rPr sz="1800" spc="-65" dirty="0">
                <a:latin typeface="Arial"/>
                <a:cs typeface="Arial"/>
              </a:rPr>
              <a:t>al </a:t>
            </a:r>
            <a:r>
              <a:rPr sz="1800" spc="-90" dirty="0">
                <a:latin typeface="Arial"/>
                <a:cs typeface="Arial"/>
              </a:rPr>
              <a:t>een </a:t>
            </a:r>
            <a:r>
              <a:rPr sz="1800" spc="-25" dirty="0">
                <a:latin typeface="Arial"/>
                <a:cs typeface="Arial"/>
              </a:rPr>
              <a:t>prettig </a:t>
            </a:r>
            <a:r>
              <a:rPr sz="1800" spc="-20" dirty="0">
                <a:latin typeface="Arial"/>
                <a:cs typeface="Arial"/>
              </a:rPr>
              <a:t>verblijf </a:t>
            </a:r>
            <a:r>
              <a:rPr sz="1800" spc="-25" dirty="0">
                <a:latin typeface="Arial"/>
                <a:cs typeface="Arial"/>
              </a:rPr>
              <a:t>in</a:t>
            </a:r>
            <a:r>
              <a:rPr sz="1800" spc="-305" dirty="0">
                <a:latin typeface="Arial"/>
                <a:cs typeface="Arial"/>
              </a:rPr>
              <a:t> </a:t>
            </a:r>
            <a:r>
              <a:rPr sz="1800" spc="-85" dirty="0">
                <a:latin typeface="Arial"/>
                <a:cs typeface="Arial"/>
              </a:rPr>
              <a:t>Valkenburg!  </a:t>
            </a:r>
            <a:r>
              <a:rPr sz="1800" spc="-160" dirty="0">
                <a:latin typeface="Arial"/>
                <a:cs typeface="Arial"/>
              </a:rPr>
              <a:t>Rob </a:t>
            </a:r>
            <a:r>
              <a:rPr sz="1800" spc="-85" dirty="0">
                <a:latin typeface="Arial"/>
                <a:cs typeface="Arial"/>
              </a:rPr>
              <a:t>Hendriksen en </a:t>
            </a:r>
            <a:r>
              <a:rPr sz="1800" spc="-175" dirty="0">
                <a:latin typeface="Arial"/>
                <a:cs typeface="Arial"/>
              </a:rPr>
              <a:t>Jan</a:t>
            </a:r>
            <a:r>
              <a:rPr sz="1800" spc="-15" dirty="0">
                <a:latin typeface="Arial"/>
                <a:cs typeface="Arial"/>
              </a:rPr>
              <a:t> </a:t>
            </a:r>
            <a:r>
              <a:rPr sz="1800" spc="-170" dirty="0">
                <a:latin typeface="Arial"/>
                <a:cs typeface="Arial"/>
              </a:rPr>
              <a:t>Smak</a:t>
            </a:r>
            <a:endParaRPr sz="1800" dirty="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304" y="173736"/>
            <a:ext cx="6565900" cy="469900"/>
          </a:xfrm>
          <a:prstGeom prst="rect">
            <a:avLst/>
          </a:prstGeom>
          <a:solidFill>
            <a:srgbClr val="5B9BD4"/>
          </a:solidFill>
        </p:spPr>
        <p:txBody>
          <a:bodyPr vert="horz" wrap="square" lIns="0" tIns="34290" rIns="0" bIns="0" rtlCol="0">
            <a:spAutoFit/>
          </a:bodyPr>
          <a:lstStyle/>
          <a:p>
            <a:pPr marL="91440">
              <a:lnSpc>
                <a:spcPct val="100000"/>
              </a:lnSpc>
              <a:spcBef>
                <a:spcPts val="270"/>
              </a:spcBef>
            </a:pPr>
            <a:r>
              <a:rPr sz="2400" spc="-200" dirty="0">
                <a:solidFill>
                  <a:srgbClr val="FFFFFF"/>
                </a:solidFill>
              </a:rPr>
              <a:t>Impressies </a:t>
            </a:r>
            <a:r>
              <a:rPr sz="2400" spc="-190" dirty="0">
                <a:solidFill>
                  <a:srgbClr val="FFFFFF"/>
                </a:solidFill>
              </a:rPr>
              <a:t>Carnavalsweekend </a:t>
            </a:r>
            <a:r>
              <a:rPr sz="2400" spc="-65" dirty="0">
                <a:solidFill>
                  <a:srgbClr val="FFFFFF"/>
                </a:solidFill>
              </a:rPr>
              <a:t>-</a:t>
            </a:r>
            <a:r>
              <a:rPr sz="2400" spc="25" dirty="0">
                <a:solidFill>
                  <a:srgbClr val="FFFFFF"/>
                </a:solidFill>
              </a:rPr>
              <a:t> </a:t>
            </a:r>
            <a:r>
              <a:rPr sz="2400" spc="-195" dirty="0">
                <a:solidFill>
                  <a:srgbClr val="FFFFFF"/>
                </a:solidFill>
              </a:rPr>
              <a:t>Valkenburg</a:t>
            </a:r>
            <a:endParaRPr sz="2400"/>
          </a:p>
        </p:txBody>
      </p:sp>
      <p:sp>
        <p:nvSpPr>
          <p:cNvPr id="3" name="object 3"/>
          <p:cNvSpPr txBox="1"/>
          <p:nvPr/>
        </p:nvSpPr>
        <p:spPr>
          <a:xfrm>
            <a:off x="225653" y="818133"/>
            <a:ext cx="6185535" cy="848360"/>
          </a:xfrm>
          <a:prstGeom prst="rect">
            <a:avLst/>
          </a:prstGeom>
        </p:spPr>
        <p:txBody>
          <a:bodyPr vert="horz" wrap="square" lIns="0" tIns="12700" rIns="0" bIns="0" rtlCol="0">
            <a:spAutoFit/>
          </a:bodyPr>
          <a:lstStyle/>
          <a:p>
            <a:pPr marL="12700" marR="5080">
              <a:lnSpc>
                <a:spcPct val="100000"/>
              </a:lnSpc>
              <a:spcBef>
                <a:spcPts val="100"/>
              </a:spcBef>
            </a:pPr>
            <a:r>
              <a:rPr sz="1800" spc="-75" dirty="0">
                <a:latin typeface="Arial"/>
                <a:cs typeface="Arial"/>
              </a:rPr>
              <a:t>Bent </a:t>
            </a:r>
            <a:r>
              <a:rPr sz="1800" spc="-60" dirty="0">
                <a:latin typeface="Arial"/>
                <a:cs typeface="Arial"/>
              </a:rPr>
              <a:t>u </a:t>
            </a:r>
            <a:r>
              <a:rPr sz="1800" spc="-50" dirty="0">
                <a:latin typeface="Arial"/>
                <a:cs typeface="Arial"/>
              </a:rPr>
              <a:t>donateur </a:t>
            </a:r>
            <a:r>
              <a:rPr sz="1800" spc="-90" dirty="0">
                <a:latin typeface="Arial"/>
                <a:cs typeface="Arial"/>
              </a:rPr>
              <a:t>dan </a:t>
            </a:r>
            <a:r>
              <a:rPr sz="1800" spc="-35" dirty="0">
                <a:latin typeface="Arial"/>
                <a:cs typeface="Arial"/>
              </a:rPr>
              <a:t>kunt </a:t>
            </a:r>
            <a:r>
              <a:rPr sz="1800" spc="-60" dirty="0">
                <a:latin typeface="Arial"/>
                <a:cs typeface="Arial"/>
              </a:rPr>
              <a:t>u </a:t>
            </a:r>
            <a:r>
              <a:rPr sz="1800" spc="-85" dirty="0">
                <a:latin typeface="Arial"/>
                <a:cs typeface="Arial"/>
              </a:rPr>
              <a:t>de </a:t>
            </a:r>
            <a:r>
              <a:rPr sz="1800" spc="-50" dirty="0">
                <a:latin typeface="Arial"/>
                <a:cs typeface="Arial"/>
              </a:rPr>
              <a:t>foto’s </a:t>
            </a:r>
            <a:r>
              <a:rPr sz="1800" spc="-105" dirty="0">
                <a:latin typeface="Arial"/>
                <a:cs typeface="Arial"/>
              </a:rPr>
              <a:t>van </a:t>
            </a:r>
            <a:r>
              <a:rPr sz="1800" spc="-25" dirty="0">
                <a:latin typeface="Arial"/>
                <a:cs typeface="Arial"/>
              </a:rPr>
              <a:t>het </a:t>
            </a:r>
            <a:r>
              <a:rPr sz="1800" spc="-110" dirty="0">
                <a:latin typeface="Arial"/>
                <a:cs typeface="Arial"/>
              </a:rPr>
              <a:t>Carnavalsweekend</a:t>
            </a:r>
            <a:r>
              <a:rPr sz="1800" spc="-340" dirty="0">
                <a:latin typeface="Arial"/>
                <a:cs typeface="Arial"/>
              </a:rPr>
              <a:t> </a:t>
            </a:r>
            <a:r>
              <a:rPr sz="1800" spc="-25" dirty="0">
                <a:latin typeface="Arial"/>
                <a:cs typeface="Arial"/>
              </a:rPr>
              <a:t>in  </a:t>
            </a:r>
            <a:r>
              <a:rPr sz="1800" spc="-100" dirty="0">
                <a:latin typeface="Arial"/>
                <a:cs typeface="Arial"/>
              </a:rPr>
              <a:t>Valkenburg </a:t>
            </a:r>
            <a:r>
              <a:rPr sz="1800" spc="-90" dirty="0">
                <a:latin typeface="Arial"/>
                <a:cs typeface="Arial"/>
              </a:rPr>
              <a:t>zien </a:t>
            </a:r>
            <a:r>
              <a:rPr sz="1800" spc="-75" dirty="0">
                <a:latin typeface="Arial"/>
                <a:cs typeface="Arial"/>
              </a:rPr>
              <a:t>via </a:t>
            </a:r>
            <a:r>
              <a:rPr sz="1800" spc="-114" dirty="0">
                <a:latin typeface="Arial"/>
                <a:cs typeface="Arial"/>
              </a:rPr>
              <a:t>onze </a:t>
            </a:r>
            <a:r>
              <a:rPr sz="1800" spc="-55" dirty="0">
                <a:latin typeface="Arial"/>
                <a:cs typeface="Arial"/>
              </a:rPr>
              <a:t>site </a:t>
            </a:r>
            <a:r>
              <a:rPr sz="1800" spc="-50" dirty="0">
                <a:latin typeface="Arial"/>
                <a:cs typeface="Arial"/>
              </a:rPr>
              <a:t>- </a:t>
            </a:r>
            <a:r>
              <a:rPr sz="1800" spc="-75" dirty="0">
                <a:latin typeface="Arial"/>
                <a:cs typeface="Arial"/>
              </a:rPr>
              <a:t>Bent </a:t>
            </a:r>
            <a:r>
              <a:rPr sz="1800" spc="-60" dirty="0">
                <a:latin typeface="Arial"/>
                <a:cs typeface="Arial"/>
              </a:rPr>
              <a:t>u </a:t>
            </a:r>
            <a:r>
              <a:rPr sz="1800" spc="-25" dirty="0">
                <a:latin typeface="Arial"/>
                <a:cs typeface="Arial"/>
              </a:rPr>
              <a:t>het </a:t>
            </a:r>
            <a:r>
              <a:rPr sz="1800" spc="-50" dirty="0">
                <a:latin typeface="Arial"/>
                <a:cs typeface="Arial"/>
              </a:rPr>
              <a:t>wachtwoord </a:t>
            </a:r>
            <a:r>
              <a:rPr sz="1800" spc="-85" dirty="0">
                <a:latin typeface="Arial"/>
                <a:cs typeface="Arial"/>
              </a:rPr>
              <a:t>vergeten?  </a:t>
            </a:r>
            <a:r>
              <a:rPr sz="1800" spc="-105" dirty="0">
                <a:latin typeface="Arial"/>
                <a:cs typeface="Arial"/>
              </a:rPr>
              <a:t>Bel </a:t>
            </a:r>
            <a:r>
              <a:rPr sz="1800" spc="-10" dirty="0">
                <a:latin typeface="Arial"/>
                <a:cs typeface="Arial"/>
              </a:rPr>
              <a:t>mij </a:t>
            </a:r>
            <a:r>
              <a:rPr sz="1800" spc="-95" dirty="0">
                <a:latin typeface="Arial"/>
                <a:cs typeface="Arial"/>
              </a:rPr>
              <a:t>even</a:t>
            </a:r>
            <a:r>
              <a:rPr sz="1800" spc="-175" dirty="0">
                <a:latin typeface="Arial"/>
                <a:cs typeface="Arial"/>
              </a:rPr>
              <a:t> </a:t>
            </a:r>
            <a:r>
              <a:rPr sz="1800" spc="-60" dirty="0">
                <a:latin typeface="Arial"/>
                <a:cs typeface="Arial"/>
              </a:rPr>
              <a:t>op.</a:t>
            </a:r>
            <a:endParaRPr sz="1800">
              <a:latin typeface="Arial"/>
              <a:cs typeface="Arial"/>
            </a:endParaRPr>
          </a:p>
        </p:txBody>
      </p:sp>
      <p:sp>
        <p:nvSpPr>
          <p:cNvPr id="4" name="object 4"/>
          <p:cNvSpPr/>
          <p:nvPr/>
        </p:nvSpPr>
        <p:spPr>
          <a:xfrm>
            <a:off x="4870703" y="2569464"/>
            <a:ext cx="1595627" cy="1658111"/>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32231" y="5035296"/>
            <a:ext cx="1828800" cy="324916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870703" y="4337303"/>
            <a:ext cx="1595627" cy="212750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32231" y="2572511"/>
            <a:ext cx="1828800" cy="2350007"/>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2316479" y="2569464"/>
            <a:ext cx="2398775" cy="3197352"/>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2316479" y="5876544"/>
            <a:ext cx="1274063" cy="2407920"/>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4870703" y="6573011"/>
            <a:ext cx="1595627" cy="2488692"/>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3710940" y="5876544"/>
            <a:ext cx="1004316" cy="2407920"/>
          </a:xfrm>
          <a:prstGeom prst="rect">
            <a:avLst/>
          </a:prstGeom>
          <a:blipFill>
            <a:blip r:embed="rId9" cstate="print"/>
            <a:stretch>
              <a:fillRect/>
            </a:stretch>
          </a:blipFill>
        </p:spPr>
        <p:txBody>
          <a:bodyPr wrap="square" lIns="0" tIns="0" rIns="0" bIns="0" rtlCol="0"/>
          <a:lstStyle/>
          <a:p>
            <a:endParaRPr/>
          </a:p>
        </p:txBody>
      </p:sp>
      <p:sp>
        <p:nvSpPr>
          <p:cNvPr id="12" name="object 12"/>
          <p:cNvSpPr txBox="1"/>
          <p:nvPr/>
        </p:nvSpPr>
        <p:spPr>
          <a:xfrm>
            <a:off x="332231" y="8353043"/>
            <a:ext cx="4383405" cy="708660"/>
          </a:xfrm>
          <a:prstGeom prst="rect">
            <a:avLst/>
          </a:prstGeom>
          <a:solidFill>
            <a:srgbClr val="7E0C85"/>
          </a:solidFill>
        </p:spPr>
        <p:txBody>
          <a:bodyPr vert="horz" wrap="square" lIns="0" tIns="14604" rIns="0" bIns="0" rtlCol="0">
            <a:spAutoFit/>
          </a:bodyPr>
          <a:lstStyle/>
          <a:p>
            <a:pPr marL="91440">
              <a:lnSpc>
                <a:spcPct val="100000"/>
              </a:lnSpc>
              <a:spcBef>
                <a:spcPts val="114"/>
              </a:spcBef>
            </a:pPr>
            <a:r>
              <a:rPr sz="4000" b="1" spc="-295" dirty="0">
                <a:solidFill>
                  <a:srgbClr val="FFFFFF"/>
                </a:solidFill>
                <a:latin typeface="Arial"/>
                <a:cs typeface="Arial"/>
              </a:rPr>
              <a:t>De </a:t>
            </a:r>
            <a:r>
              <a:rPr sz="4000" b="1" spc="-540" dirty="0">
                <a:solidFill>
                  <a:srgbClr val="FFFFFF"/>
                </a:solidFill>
                <a:latin typeface="Arial"/>
                <a:cs typeface="Arial"/>
              </a:rPr>
              <a:t>KBN </a:t>
            </a:r>
            <a:r>
              <a:rPr sz="4000" b="1" spc="-355" dirty="0">
                <a:solidFill>
                  <a:srgbClr val="FFFFFF"/>
                </a:solidFill>
                <a:latin typeface="Arial"/>
                <a:cs typeface="Arial"/>
              </a:rPr>
              <a:t>was </a:t>
            </a:r>
            <a:r>
              <a:rPr sz="4000" b="1" spc="-180" dirty="0">
                <a:solidFill>
                  <a:srgbClr val="FFFFFF"/>
                </a:solidFill>
                <a:latin typeface="Arial"/>
                <a:cs typeface="Arial"/>
              </a:rPr>
              <a:t>er</a:t>
            </a:r>
            <a:r>
              <a:rPr sz="4000" b="1" spc="-270" dirty="0">
                <a:solidFill>
                  <a:srgbClr val="FFFFFF"/>
                </a:solidFill>
                <a:latin typeface="Arial"/>
                <a:cs typeface="Arial"/>
              </a:rPr>
              <a:t> </a:t>
            </a:r>
            <a:r>
              <a:rPr sz="4000" b="1" spc="-120" dirty="0">
                <a:solidFill>
                  <a:srgbClr val="FFFFFF"/>
                </a:solidFill>
                <a:latin typeface="Arial"/>
                <a:cs typeface="Arial"/>
              </a:rPr>
              <a:t>bij!!</a:t>
            </a:r>
            <a:endParaRPr sz="40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528" y="51814"/>
            <a:ext cx="6790944" cy="980236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0" y="749680"/>
          <a:ext cx="6852919" cy="2766060"/>
        </p:xfrm>
        <a:graphic>
          <a:graphicData uri="http://schemas.openxmlformats.org/drawingml/2006/table">
            <a:tbl>
              <a:tblPr firstRow="1" bandRow="1">
                <a:tableStyleId>{2D5ABB26-0587-4C30-8999-92F81FD0307C}</a:tableStyleId>
              </a:tblPr>
              <a:tblGrid>
                <a:gridCol w="897255">
                  <a:extLst>
                    <a:ext uri="{9D8B030D-6E8A-4147-A177-3AD203B41FA5}">
                      <a16:colId xmlns:a16="http://schemas.microsoft.com/office/drawing/2014/main" val="20000"/>
                    </a:ext>
                  </a:extLst>
                </a:gridCol>
                <a:gridCol w="743584">
                  <a:extLst>
                    <a:ext uri="{9D8B030D-6E8A-4147-A177-3AD203B41FA5}">
                      <a16:colId xmlns:a16="http://schemas.microsoft.com/office/drawing/2014/main" val="20001"/>
                    </a:ext>
                  </a:extLst>
                </a:gridCol>
                <a:gridCol w="1212850">
                  <a:extLst>
                    <a:ext uri="{9D8B030D-6E8A-4147-A177-3AD203B41FA5}">
                      <a16:colId xmlns:a16="http://schemas.microsoft.com/office/drawing/2014/main" val="20002"/>
                    </a:ext>
                  </a:extLst>
                </a:gridCol>
                <a:gridCol w="1173480">
                  <a:extLst>
                    <a:ext uri="{9D8B030D-6E8A-4147-A177-3AD203B41FA5}">
                      <a16:colId xmlns:a16="http://schemas.microsoft.com/office/drawing/2014/main" val="20003"/>
                    </a:ext>
                  </a:extLst>
                </a:gridCol>
                <a:gridCol w="987425">
                  <a:extLst>
                    <a:ext uri="{9D8B030D-6E8A-4147-A177-3AD203B41FA5}">
                      <a16:colId xmlns:a16="http://schemas.microsoft.com/office/drawing/2014/main" val="20004"/>
                    </a:ext>
                  </a:extLst>
                </a:gridCol>
                <a:gridCol w="1095375">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tblGrid>
              <a:tr h="622935">
                <a:tc>
                  <a:txBody>
                    <a:bodyPr/>
                    <a:lstStyle/>
                    <a:p>
                      <a:pPr marL="88265">
                        <a:lnSpc>
                          <a:spcPct val="100000"/>
                        </a:lnSpc>
                        <a:spcBef>
                          <a:spcPts val="270"/>
                        </a:spcBef>
                      </a:pPr>
                      <a:r>
                        <a:rPr sz="1350" b="1" spc="-80" dirty="0">
                          <a:solidFill>
                            <a:srgbClr val="FFFFFF"/>
                          </a:solidFill>
                          <a:latin typeface="Arial"/>
                          <a:cs typeface="Arial"/>
                        </a:rPr>
                        <a:t>Datum</a:t>
                      </a:r>
                      <a:endParaRPr sz="1350">
                        <a:latin typeface="Arial"/>
                        <a:cs typeface="Arial"/>
                      </a:endParaRPr>
                    </a:p>
                  </a:txBody>
                  <a:tcPr marL="0" marR="0" marT="34290" marB="0">
                    <a:lnR w="12700">
                      <a:solidFill>
                        <a:srgbClr val="FFFFFF"/>
                      </a:solidFill>
                      <a:prstDash val="solid"/>
                    </a:lnR>
                    <a:lnT w="12700">
                      <a:solidFill>
                        <a:srgbClr val="FFFFFF"/>
                      </a:solidFill>
                      <a:prstDash val="solid"/>
                    </a:lnT>
                    <a:solidFill>
                      <a:srgbClr val="5B9BD4"/>
                    </a:solidFill>
                  </a:tcPr>
                </a:tc>
                <a:tc>
                  <a:txBody>
                    <a:bodyPr/>
                    <a:lstStyle/>
                    <a:p>
                      <a:pPr marL="91440">
                        <a:lnSpc>
                          <a:spcPct val="100000"/>
                        </a:lnSpc>
                        <a:spcBef>
                          <a:spcPts val="270"/>
                        </a:spcBef>
                      </a:pPr>
                      <a:r>
                        <a:rPr sz="1350" b="1" spc="-120" dirty="0">
                          <a:solidFill>
                            <a:srgbClr val="FFFFFF"/>
                          </a:solidFill>
                          <a:latin typeface="Arial"/>
                          <a:cs typeface="Arial"/>
                        </a:rPr>
                        <a:t>Aanv.</a:t>
                      </a:r>
                      <a:endParaRPr sz="1350">
                        <a:latin typeface="Arial"/>
                        <a:cs typeface="Arial"/>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solidFill>
                      <a:srgbClr val="5B9BD4"/>
                    </a:solidFill>
                  </a:tcPr>
                </a:tc>
                <a:tc>
                  <a:txBody>
                    <a:bodyPr/>
                    <a:lstStyle/>
                    <a:p>
                      <a:pPr marL="91440" marR="179705">
                        <a:lnSpc>
                          <a:spcPct val="100000"/>
                        </a:lnSpc>
                        <a:spcBef>
                          <a:spcPts val="270"/>
                        </a:spcBef>
                      </a:pPr>
                      <a:r>
                        <a:rPr sz="1350" b="1" spc="-100" dirty="0">
                          <a:solidFill>
                            <a:srgbClr val="FFFFFF"/>
                          </a:solidFill>
                          <a:latin typeface="Arial"/>
                          <a:cs typeface="Arial"/>
                        </a:rPr>
                        <a:t>Soort</a:t>
                      </a:r>
                      <a:r>
                        <a:rPr sz="1350" b="1" spc="-160" dirty="0">
                          <a:solidFill>
                            <a:srgbClr val="FFFFFF"/>
                          </a:solidFill>
                          <a:latin typeface="Arial"/>
                          <a:cs typeface="Arial"/>
                        </a:rPr>
                        <a:t> </a:t>
                      </a:r>
                      <a:r>
                        <a:rPr sz="1350" b="1" spc="-20" dirty="0">
                          <a:solidFill>
                            <a:srgbClr val="FFFFFF"/>
                          </a:solidFill>
                          <a:latin typeface="Arial"/>
                          <a:cs typeface="Arial"/>
                        </a:rPr>
                        <a:t>toern./  </a:t>
                      </a:r>
                      <a:r>
                        <a:rPr sz="1350" b="1" spc="-55" dirty="0">
                          <a:solidFill>
                            <a:srgbClr val="FFFFFF"/>
                          </a:solidFill>
                          <a:latin typeface="Arial"/>
                          <a:cs typeface="Arial"/>
                        </a:rPr>
                        <a:t>activiteit</a:t>
                      </a:r>
                      <a:endParaRPr sz="1350">
                        <a:latin typeface="Arial"/>
                        <a:cs typeface="Arial"/>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solidFill>
                      <a:srgbClr val="5B9BD4"/>
                    </a:solidFill>
                  </a:tcPr>
                </a:tc>
                <a:tc>
                  <a:txBody>
                    <a:bodyPr/>
                    <a:lstStyle/>
                    <a:p>
                      <a:pPr marL="92075">
                        <a:lnSpc>
                          <a:spcPct val="100000"/>
                        </a:lnSpc>
                        <a:spcBef>
                          <a:spcPts val="270"/>
                        </a:spcBef>
                      </a:pPr>
                      <a:r>
                        <a:rPr sz="1350" b="1" spc="-105" dirty="0">
                          <a:solidFill>
                            <a:srgbClr val="FFFFFF"/>
                          </a:solidFill>
                          <a:latin typeface="Arial"/>
                          <a:cs typeface="Arial"/>
                        </a:rPr>
                        <a:t>Locatie</a:t>
                      </a:r>
                      <a:endParaRPr sz="1350">
                        <a:latin typeface="Arial"/>
                        <a:cs typeface="Arial"/>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solidFill>
                      <a:srgbClr val="5B9BD4"/>
                    </a:solidFill>
                  </a:tcPr>
                </a:tc>
                <a:tc>
                  <a:txBody>
                    <a:bodyPr/>
                    <a:lstStyle/>
                    <a:p>
                      <a:pPr marL="92710">
                        <a:lnSpc>
                          <a:spcPct val="100000"/>
                        </a:lnSpc>
                        <a:spcBef>
                          <a:spcPts val="270"/>
                        </a:spcBef>
                      </a:pPr>
                      <a:r>
                        <a:rPr sz="1350" b="1" spc="-100" dirty="0">
                          <a:solidFill>
                            <a:srgbClr val="FFFFFF"/>
                          </a:solidFill>
                          <a:latin typeface="Arial"/>
                          <a:cs typeface="Arial"/>
                        </a:rPr>
                        <a:t>Org.</a:t>
                      </a:r>
                      <a:endParaRPr sz="1350">
                        <a:latin typeface="Arial"/>
                        <a:cs typeface="Arial"/>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solidFill>
                      <a:srgbClr val="5B9BD4"/>
                    </a:solidFill>
                  </a:tcPr>
                </a:tc>
                <a:tc>
                  <a:txBody>
                    <a:bodyPr/>
                    <a:lstStyle/>
                    <a:p>
                      <a:pPr marL="93345">
                        <a:lnSpc>
                          <a:spcPct val="100000"/>
                        </a:lnSpc>
                        <a:spcBef>
                          <a:spcPts val="270"/>
                        </a:spcBef>
                      </a:pPr>
                      <a:r>
                        <a:rPr sz="1350" b="1" spc="-95" dirty="0">
                          <a:solidFill>
                            <a:srgbClr val="FFFFFF"/>
                          </a:solidFill>
                          <a:latin typeface="Arial"/>
                          <a:cs typeface="Arial"/>
                        </a:rPr>
                        <a:t>Aanmelden</a:t>
                      </a:r>
                      <a:endParaRPr sz="1350">
                        <a:latin typeface="Arial"/>
                        <a:cs typeface="Arial"/>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solidFill>
                      <a:srgbClr val="5B9BD4"/>
                    </a:solidFill>
                  </a:tcPr>
                </a:tc>
                <a:tc>
                  <a:txBody>
                    <a:bodyPr/>
                    <a:lstStyle/>
                    <a:p>
                      <a:pPr marL="93980">
                        <a:lnSpc>
                          <a:spcPct val="100000"/>
                        </a:lnSpc>
                        <a:spcBef>
                          <a:spcPts val="270"/>
                        </a:spcBef>
                      </a:pPr>
                      <a:r>
                        <a:rPr sz="1350" b="1" spc="-100" dirty="0">
                          <a:solidFill>
                            <a:srgbClr val="FFFFFF"/>
                          </a:solidFill>
                          <a:latin typeface="Arial"/>
                          <a:cs typeface="Arial"/>
                        </a:rPr>
                        <a:t>Voor</a:t>
                      </a:r>
                      <a:endParaRPr sz="1350">
                        <a:latin typeface="Arial"/>
                        <a:cs typeface="Arial"/>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solidFill>
                      <a:srgbClr val="5B9BD4"/>
                    </a:solidFill>
                  </a:tcPr>
                </a:tc>
                <a:extLst>
                  <a:ext uri="{0D108BD9-81ED-4DB2-BD59-A6C34878D82A}">
                    <a16:rowId xmlns:a16="http://schemas.microsoft.com/office/drawing/2014/main" val="10000"/>
                  </a:ext>
                </a:extLst>
              </a:tr>
              <a:tr h="223520">
                <a:tc>
                  <a:txBody>
                    <a:bodyPr/>
                    <a:lstStyle/>
                    <a:p>
                      <a:pPr marL="88265">
                        <a:lnSpc>
                          <a:spcPct val="100000"/>
                        </a:lnSpc>
                        <a:spcBef>
                          <a:spcPts val="140"/>
                        </a:spcBef>
                      </a:pPr>
                      <a:r>
                        <a:rPr sz="1200" spc="-60" dirty="0">
                          <a:latin typeface="Arial"/>
                          <a:cs typeface="Arial"/>
                        </a:rPr>
                        <a:t>7</a:t>
                      </a:r>
                      <a:r>
                        <a:rPr sz="1200" spc="-65" dirty="0">
                          <a:latin typeface="Arial"/>
                          <a:cs typeface="Arial"/>
                        </a:rPr>
                        <a:t> </a:t>
                      </a:r>
                      <a:r>
                        <a:rPr sz="1200" spc="50" dirty="0">
                          <a:latin typeface="Arial"/>
                          <a:cs typeface="Arial"/>
                        </a:rPr>
                        <a:t>t/m</a:t>
                      </a:r>
                      <a:endParaRPr sz="1200">
                        <a:latin typeface="Arial"/>
                        <a:cs typeface="Arial"/>
                      </a:endParaRPr>
                    </a:p>
                  </a:txBody>
                  <a:tcPr marL="0" marR="0" marT="17780" marB="0">
                    <a:lnR w="12700">
                      <a:solidFill>
                        <a:srgbClr val="FFFFFF"/>
                      </a:solidFill>
                      <a:prstDash val="solid"/>
                    </a:lnR>
                    <a:solidFill>
                      <a:srgbClr val="D2DEEE"/>
                    </a:solidFill>
                  </a:tcPr>
                </a:tc>
                <a:tc>
                  <a:txBody>
                    <a:bodyPr/>
                    <a:lstStyle/>
                    <a:p>
                      <a:pPr marL="91440">
                        <a:lnSpc>
                          <a:spcPct val="100000"/>
                        </a:lnSpc>
                        <a:spcBef>
                          <a:spcPts val="140"/>
                        </a:spcBef>
                      </a:pPr>
                      <a:r>
                        <a:rPr sz="1200" spc="-55" dirty="0">
                          <a:latin typeface="Arial"/>
                          <a:cs typeface="Arial"/>
                        </a:rPr>
                        <a:t>7-10</a:t>
                      </a:r>
                      <a:endParaRPr sz="1200">
                        <a:latin typeface="Arial"/>
                        <a:cs typeface="Arial"/>
                      </a:endParaRPr>
                    </a:p>
                  </a:txBody>
                  <a:tcPr marL="0" marR="0" marT="17780" marB="0">
                    <a:lnL w="12700">
                      <a:solidFill>
                        <a:srgbClr val="FFFFFF"/>
                      </a:solidFill>
                      <a:prstDash val="solid"/>
                    </a:lnL>
                    <a:lnR w="12700">
                      <a:solidFill>
                        <a:srgbClr val="FFFFFF"/>
                      </a:solidFill>
                      <a:prstDash val="solid"/>
                    </a:lnR>
                    <a:solidFill>
                      <a:srgbClr val="D2DEEE"/>
                    </a:solidFill>
                  </a:tcPr>
                </a:tc>
                <a:tc>
                  <a:txBody>
                    <a:bodyPr/>
                    <a:lstStyle/>
                    <a:p>
                      <a:pPr marL="91440">
                        <a:lnSpc>
                          <a:spcPct val="100000"/>
                        </a:lnSpc>
                        <a:spcBef>
                          <a:spcPts val="140"/>
                        </a:spcBef>
                      </a:pPr>
                      <a:r>
                        <a:rPr sz="1200" spc="-60" dirty="0">
                          <a:latin typeface="Arial"/>
                          <a:cs typeface="Arial"/>
                        </a:rPr>
                        <a:t>Kaartcruise</a:t>
                      </a:r>
                      <a:endParaRPr sz="1200">
                        <a:latin typeface="Arial"/>
                        <a:cs typeface="Arial"/>
                      </a:endParaRPr>
                    </a:p>
                  </a:txBody>
                  <a:tcPr marL="0" marR="0" marT="17780" marB="0">
                    <a:lnL w="12700">
                      <a:solidFill>
                        <a:srgbClr val="FFFFFF"/>
                      </a:solidFill>
                      <a:prstDash val="solid"/>
                    </a:lnL>
                    <a:lnR w="12700">
                      <a:solidFill>
                        <a:srgbClr val="FFFFFF"/>
                      </a:solidFill>
                      <a:prstDash val="solid"/>
                    </a:lnR>
                    <a:solidFill>
                      <a:srgbClr val="D2DEEE"/>
                    </a:solidFill>
                  </a:tcPr>
                </a:tc>
                <a:tc>
                  <a:txBody>
                    <a:bodyPr/>
                    <a:lstStyle/>
                    <a:p>
                      <a:pPr marL="92075">
                        <a:lnSpc>
                          <a:spcPct val="100000"/>
                        </a:lnSpc>
                        <a:spcBef>
                          <a:spcPts val="140"/>
                        </a:spcBef>
                      </a:pPr>
                      <a:r>
                        <a:rPr sz="1200" spc="-45" dirty="0">
                          <a:latin typeface="Arial"/>
                          <a:cs typeface="Arial"/>
                        </a:rPr>
                        <a:t>Arnhem</a:t>
                      </a:r>
                      <a:endParaRPr sz="1200">
                        <a:latin typeface="Arial"/>
                        <a:cs typeface="Arial"/>
                      </a:endParaRPr>
                    </a:p>
                  </a:txBody>
                  <a:tcPr marL="0" marR="0" marT="17780" marB="0">
                    <a:lnL w="12700">
                      <a:solidFill>
                        <a:srgbClr val="FFFFFF"/>
                      </a:solidFill>
                      <a:prstDash val="solid"/>
                    </a:lnL>
                    <a:lnR w="12700">
                      <a:solidFill>
                        <a:srgbClr val="FFFFFF"/>
                      </a:solidFill>
                      <a:prstDash val="solid"/>
                    </a:lnR>
                    <a:solidFill>
                      <a:srgbClr val="D2DEEE"/>
                    </a:solidFill>
                  </a:tcPr>
                </a:tc>
                <a:tc>
                  <a:txBody>
                    <a:bodyPr/>
                    <a:lstStyle/>
                    <a:p>
                      <a:pPr marL="92710">
                        <a:lnSpc>
                          <a:spcPct val="100000"/>
                        </a:lnSpc>
                        <a:spcBef>
                          <a:spcPts val="140"/>
                        </a:spcBef>
                      </a:pPr>
                      <a:r>
                        <a:rPr sz="1200" spc="-60" dirty="0">
                          <a:latin typeface="Arial"/>
                          <a:cs typeface="Arial"/>
                        </a:rPr>
                        <a:t>Kaart</a:t>
                      </a:r>
                      <a:r>
                        <a:rPr sz="1200" spc="-80" dirty="0">
                          <a:latin typeface="Arial"/>
                          <a:cs typeface="Arial"/>
                        </a:rPr>
                        <a:t> </a:t>
                      </a:r>
                      <a:r>
                        <a:rPr sz="1200" spc="-70" dirty="0">
                          <a:latin typeface="Arial"/>
                          <a:cs typeface="Arial"/>
                        </a:rPr>
                        <a:t>Bond</a:t>
                      </a:r>
                      <a:endParaRPr sz="1200">
                        <a:latin typeface="Arial"/>
                        <a:cs typeface="Arial"/>
                      </a:endParaRPr>
                    </a:p>
                  </a:txBody>
                  <a:tcPr marL="0" marR="0" marT="17780" marB="0">
                    <a:lnL w="12700">
                      <a:solidFill>
                        <a:srgbClr val="FFFFFF"/>
                      </a:solidFill>
                      <a:prstDash val="solid"/>
                    </a:lnL>
                    <a:lnR w="12700">
                      <a:solidFill>
                        <a:srgbClr val="FFFFFF"/>
                      </a:solidFill>
                      <a:prstDash val="solid"/>
                    </a:lnR>
                    <a:solidFill>
                      <a:srgbClr val="D2DEEE"/>
                    </a:solidFill>
                  </a:tcPr>
                </a:tc>
                <a:tc>
                  <a:txBody>
                    <a:bodyPr/>
                    <a:lstStyle/>
                    <a:p>
                      <a:pPr marL="93345">
                        <a:lnSpc>
                          <a:spcPct val="100000"/>
                        </a:lnSpc>
                        <a:spcBef>
                          <a:spcPts val="140"/>
                        </a:spcBef>
                      </a:pPr>
                      <a:r>
                        <a:rPr sz="1200" spc="-90" dirty="0">
                          <a:latin typeface="Arial"/>
                          <a:cs typeface="Arial"/>
                        </a:rPr>
                        <a:t>Ans</a:t>
                      </a:r>
                      <a:r>
                        <a:rPr sz="1200" spc="-75" dirty="0">
                          <a:latin typeface="Arial"/>
                          <a:cs typeface="Arial"/>
                        </a:rPr>
                        <a:t> </a:t>
                      </a:r>
                      <a:r>
                        <a:rPr sz="1200" spc="-95" dirty="0">
                          <a:latin typeface="Arial"/>
                          <a:cs typeface="Arial"/>
                        </a:rPr>
                        <a:t>Kokke</a:t>
                      </a:r>
                      <a:endParaRPr sz="1200">
                        <a:latin typeface="Arial"/>
                        <a:cs typeface="Arial"/>
                      </a:endParaRPr>
                    </a:p>
                  </a:txBody>
                  <a:tcPr marL="0" marR="0" marT="17780" marB="0">
                    <a:lnL w="12700">
                      <a:solidFill>
                        <a:srgbClr val="FFFFFF"/>
                      </a:solidFill>
                      <a:prstDash val="solid"/>
                    </a:lnL>
                    <a:lnR w="12700">
                      <a:solidFill>
                        <a:srgbClr val="FFFFFF"/>
                      </a:solidFill>
                      <a:prstDash val="solid"/>
                    </a:lnR>
                    <a:solidFill>
                      <a:srgbClr val="D2DEEE"/>
                    </a:solidFill>
                  </a:tcPr>
                </a:tc>
                <a:tc rowSpan="2">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D2DEEE"/>
                    </a:solidFill>
                  </a:tcPr>
                </a:tc>
                <a:extLst>
                  <a:ext uri="{0D108BD9-81ED-4DB2-BD59-A6C34878D82A}">
                    <a16:rowId xmlns:a16="http://schemas.microsoft.com/office/drawing/2014/main" val="10001"/>
                  </a:ext>
                </a:extLst>
              </a:tr>
              <a:tr h="713105">
                <a:tc>
                  <a:txBody>
                    <a:bodyPr/>
                    <a:lstStyle/>
                    <a:p>
                      <a:pPr marL="88265">
                        <a:lnSpc>
                          <a:spcPts val="1260"/>
                        </a:lnSpc>
                      </a:pPr>
                      <a:r>
                        <a:rPr sz="1200" spc="-55" dirty="0">
                          <a:latin typeface="Arial"/>
                          <a:cs typeface="Arial"/>
                        </a:rPr>
                        <a:t>12-10</a:t>
                      </a:r>
                      <a:endParaRPr sz="1200">
                        <a:latin typeface="Arial"/>
                        <a:cs typeface="Arial"/>
                      </a:endParaRPr>
                    </a:p>
                  </a:txBody>
                  <a:tcPr marL="0" marR="0" marT="0" marB="0">
                    <a:lnR w="12700">
                      <a:solidFill>
                        <a:srgbClr val="FFFFFF"/>
                      </a:solidFill>
                      <a:prstDash val="solid"/>
                    </a:lnR>
                    <a:lnB w="12700">
                      <a:solidFill>
                        <a:srgbClr val="FFFFFF"/>
                      </a:solidFill>
                      <a:prstDash val="solid"/>
                    </a:lnB>
                    <a:solidFill>
                      <a:srgbClr val="D2DEEE"/>
                    </a:solidFill>
                  </a:tcPr>
                </a:tc>
                <a:tc>
                  <a:txBody>
                    <a:bodyPr/>
                    <a:lstStyle/>
                    <a:p>
                      <a:pPr marL="91440">
                        <a:lnSpc>
                          <a:spcPts val="1260"/>
                        </a:lnSpc>
                      </a:pPr>
                      <a:r>
                        <a:rPr sz="1200" spc="-55" dirty="0">
                          <a:latin typeface="Arial"/>
                          <a:cs typeface="Arial"/>
                        </a:rPr>
                        <a:t>20.00</a:t>
                      </a:r>
                      <a:r>
                        <a:rPr sz="1200" spc="-80" dirty="0">
                          <a:latin typeface="Arial"/>
                          <a:cs typeface="Arial"/>
                        </a:rPr>
                        <a:t> </a:t>
                      </a:r>
                      <a:r>
                        <a:rPr sz="1200" spc="-35" dirty="0">
                          <a:latin typeface="Arial"/>
                          <a:cs typeface="Arial"/>
                        </a:rPr>
                        <a:t>u.</a:t>
                      </a:r>
                      <a:endParaRPr sz="120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D2DEEE"/>
                    </a:solidFill>
                  </a:tcPr>
                </a:tc>
                <a:tc>
                  <a:txBody>
                    <a:bodyPr/>
                    <a:lstStyle/>
                    <a:p>
                      <a:pPr marL="91440">
                        <a:lnSpc>
                          <a:spcPts val="1260"/>
                        </a:lnSpc>
                      </a:pPr>
                      <a:r>
                        <a:rPr sz="1200" spc="-70" dirty="0">
                          <a:latin typeface="Arial"/>
                          <a:cs typeface="Arial"/>
                        </a:rPr>
                        <a:t>Rüdesheim</a:t>
                      </a:r>
                      <a:endParaRPr sz="120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D2DEEE"/>
                    </a:solidFill>
                  </a:tcPr>
                </a:tc>
                <a:tc>
                  <a:txBody>
                    <a:bodyPr/>
                    <a:lstStyle/>
                    <a:p>
                      <a:pPr marL="92075">
                        <a:lnSpc>
                          <a:spcPts val="1260"/>
                        </a:lnSpc>
                      </a:pPr>
                      <a:r>
                        <a:rPr sz="1200" spc="-45" dirty="0">
                          <a:latin typeface="Arial"/>
                          <a:cs typeface="Arial"/>
                        </a:rPr>
                        <a:t>Vertrek</a:t>
                      </a:r>
                      <a:endParaRPr sz="120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D2DEEE"/>
                    </a:solidFill>
                  </a:tcPr>
                </a:tc>
                <a:tc>
                  <a:txBody>
                    <a:bodyPr/>
                    <a:lstStyle/>
                    <a:p>
                      <a:pPr marL="92710">
                        <a:lnSpc>
                          <a:spcPts val="1260"/>
                        </a:lnSpc>
                      </a:pPr>
                      <a:r>
                        <a:rPr sz="1200" spc="-45" dirty="0">
                          <a:latin typeface="Arial"/>
                          <a:cs typeface="Arial"/>
                        </a:rPr>
                        <a:t>Nederland</a:t>
                      </a:r>
                      <a:endParaRPr sz="120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D2DEEE"/>
                    </a:solidFill>
                  </a:tcPr>
                </a:tc>
                <a:tc>
                  <a:txBody>
                    <a:bodyPr/>
                    <a:lstStyle/>
                    <a:p>
                      <a:pPr marL="93345">
                        <a:lnSpc>
                          <a:spcPts val="1260"/>
                        </a:lnSpc>
                      </a:pPr>
                      <a:r>
                        <a:rPr sz="1200" spc="-60" dirty="0">
                          <a:latin typeface="Arial"/>
                          <a:cs typeface="Arial"/>
                        </a:rPr>
                        <a:t>06-15357617</a:t>
                      </a:r>
                      <a:endParaRPr sz="120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D2DEEE"/>
                    </a:solidFill>
                  </a:tcPr>
                </a:tc>
                <a:tc vMerge="1">
                  <a:txBody>
                    <a:bodyPr/>
                    <a:lstStyle/>
                    <a:p>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D2DEEE"/>
                    </a:solidFill>
                  </a:tcPr>
                </a:tc>
                <a:extLst>
                  <a:ext uri="{0D108BD9-81ED-4DB2-BD59-A6C34878D82A}">
                    <a16:rowId xmlns:a16="http://schemas.microsoft.com/office/drawing/2014/main" val="10002"/>
                  </a:ext>
                </a:extLst>
              </a:tr>
              <a:tr h="242570">
                <a:tc>
                  <a:txBody>
                    <a:bodyPr/>
                    <a:lstStyle/>
                    <a:p>
                      <a:pPr marL="88265">
                        <a:lnSpc>
                          <a:spcPct val="100000"/>
                        </a:lnSpc>
                        <a:spcBef>
                          <a:spcPts val="290"/>
                        </a:spcBef>
                      </a:pPr>
                      <a:r>
                        <a:rPr sz="1200" spc="-55" dirty="0">
                          <a:latin typeface="Arial"/>
                          <a:cs typeface="Arial"/>
                        </a:rPr>
                        <a:t>3-11</a:t>
                      </a:r>
                      <a:endParaRPr sz="1200">
                        <a:latin typeface="Arial"/>
                        <a:cs typeface="Arial"/>
                      </a:endParaRPr>
                    </a:p>
                  </a:txBody>
                  <a:tcPr marL="0" marR="0" marT="36830" marB="0">
                    <a:lnR w="12700">
                      <a:solidFill>
                        <a:srgbClr val="FFFFFF"/>
                      </a:solidFill>
                      <a:prstDash val="solid"/>
                    </a:lnR>
                    <a:lnT w="12700">
                      <a:solidFill>
                        <a:srgbClr val="FFFFFF"/>
                      </a:solidFill>
                      <a:prstDash val="solid"/>
                    </a:lnT>
                    <a:solidFill>
                      <a:srgbClr val="EAEEF7"/>
                    </a:solidFill>
                  </a:tcPr>
                </a:tc>
                <a:tc>
                  <a:txBody>
                    <a:bodyPr/>
                    <a:lstStyle/>
                    <a:p>
                      <a:pPr marL="91440">
                        <a:lnSpc>
                          <a:spcPct val="100000"/>
                        </a:lnSpc>
                        <a:spcBef>
                          <a:spcPts val="290"/>
                        </a:spcBef>
                      </a:pPr>
                      <a:r>
                        <a:rPr sz="1200" spc="-55" dirty="0">
                          <a:latin typeface="Arial"/>
                          <a:cs typeface="Arial"/>
                        </a:rPr>
                        <a:t>10.00</a:t>
                      </a:r>
                      <a:r>
                        <a:rPr sz="1200" spc="-80" dirty="0">
                          <a:latin typeface="Arial"/>
                          <a:cs typeface="Arial"/>
                        </a:rPr>
                        <a:t> </a:t>
                      </a:r>
                      <a:r>
                        <a:rPr sz="1200" spc="-35" dirty="0">
                          <a:latin typeface="Arial"/>
                          <a:cs typeface="Arial"/>
                        </a:rPr>
                        <a:t>u.</a:t>
                      </a:r>
                      <a:endParaRPr sz="1200">
                        <a:latin typeface="Arial"/>
                        <a:cs typeface="Arial"/>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solidFill>
                      <a:srgbClr val="EAEEF7"/>
                    </a:solidFill>
                  </a:tcPr>
                </a:tc>
                <a:tc>
                  <a:txBody>
                    <a:bodyPr/>
                    <a:lstStyle/>
                    <a:p>
                      <a:pPr marL="91440">
                        <a:lnSpc>
                          <a:spcPct val="100000"/>
                        </a:lnSpc>
                        <a:spcBef>
                          <a:spcPts val="290"/>
                        </a:spcBef>
                      </a:pPr>
                      <a:r>
                        <a:rPr sz="1200" spc="-55" dirty="0">
                          <a:latin typeface="Arial"/>
                          <a:cs typeface="Arial"/>
                        </a:rPr>
                        <a:t>Nederlands</a:t>
                      </a:r>
                      <a:endParaRPr sz="1200">
                        <a:latin typeface="Arial"/>
                        <a:cs typeface="Arial"/>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solidFill>
                      <a:srgbClr val="EAEEF7"/>
                    </a:solidFill>
                  </a:tcPr>
                </a:tc>
                <a:tc>
                  <a:txBody>
                    <a:bodyPr/>
                    <a:lstStyle/>
                    <a:p>
                      <a:pPr marL="92075">
                        <a:lnSpc>
                          <a:spcPct val="100000"/>
                        </a:lnSpc>
                        <a:spcBef>
                          <a:spcPts val="290"/>
                        </a:spcBef>
                      </a:pPr>
                      <a:r>
                        <a:rPr sz="1200" spc="-60" dirty="0">
                          <a:latin typeface="Arial"/>
                          <a:cs typeface="Arial"/>
                        </a:rPr>
                        <a:t>Restaurant</a:t>
                      </a:r>
                      <a:endParaRPr sz="1200">
                        <a:latin typeface="Arial"/>
                        <a:cs typeface="Arial"/>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solidFill>
                      <a:srgbClr val="EAEEF7"/>
                    </a:solidFill>
                  </a:tcPr>
                </a:tc>
                <a:tc>
                  <a:txBody>
                    <a:bodyPr/>
                    <a:lstStyle/>
                    <a:p>
                      <a:pPr marL="92710">
                        <a:lnSpc>
                          <a:spcPct val="100000"/>
                        </a:lnSpc>
                        <a:spcBef>
                          <a:spcPts val="290"/>
                        </a:spcBef>
                      </a:pPr>
                      <a:r>
                        <a:rPr sz="1200" spc="-60" dirty="0">
                          <a:latin typeface="Arial"/>
                          <a:cs typeface="Arial"/>
                        </a:rPr>
                        <a:t>Kaart</a:t>
                      </a:r>
                      <a:r>
                        <a:rPr sz="1200" spc="-80" dirty="0">
                          <a:latin typeface="Arial"/>
                          <a:cs typeface="Arial"/>
                        </a:rPr>
                        <a:t> </a:t>
                      </a:r>
                      <a:r>
                        <a:rPr sz="1200" spc="-70" dirty="0">
                          <a:latin typeface="Arial"/>
                          <a:cs typeface="Arial"/>
                        </a:rPr>
                        <a:t>Bond</a:t>
                      </a:r>
                      <a:endParaRPr sz="1200">
                        <a:latin typeface="Arial"/>
                        <a:cs typeface="Arial"/>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solidFill>
                      <a:srgbClr val="EAEEF7"/>
                    </a:solidFill>
                  </a:tcPr>
                </a:tc>
                <a:tc>
                  <a:txBody>
                    <a:bodyPr/>
                    <a:lstStyle/>
                    <a:p>
                      <a:pPr marL="93345">
                        <a:lnSpc>
                          <a:spcPct val="100000"/>
                        </a:lnSpc>
                        <a:spcBef>
                          <a:spcPts val="290"/>
                        </a:spcBef>
                      </a:pPr>
                      <a:r>
                        <a:rPr sz="1200" spc="-135" dirty="0">
                          <a:latin typeface="Arial"/>
                          <a:cs typeface="Arial"/>
                        </a:rPr>
                        <a:t>J.</a:t>
                      </a:r>
                      <a:r>
                        <a:rPr sz="1200" spc="-75" dirty="0">
                          <a:latin typeface="Arial"/>
                          <a:cs typeface="Arial"/>
                        </a:rPr>
                        <a:t> </a:t>
                      </a:r>
                      <a:r>
                        <a:rPr sz="1200" spc="-95" dirty="0">
                          <a:latin typeface="Arial"/>
                          <a:cs typeface="Arial"/>
                        </a:rPr>
                        <a:t>Kokke</a:t>
                      </a:r>
                      <a:endParaRPr sz="1200">
                        <a:latin typeface="Arial"/>
                        <a:cs typeface="Arial"/>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solidFill>
                      <a:srgbClr val="EAEEF7"/>
                    </a:solidFill>
                  </a:tcPr>
                </a:tc>
                <a:tc>
                  <a:txBody>
                    <a:bodyPr/>
                    <a:lstStyle/>
                    <a:p>
                      <a:pPr marL="93980">
                        <a:lnSpc>
                          <a:spcPct val="100000"/>
                        </a:lnSpc>
                        <a:spcBef>
                          <a:spcPts val="290"/>
                        </a:spcBef>
                      </a:pPr>
                      <a:r>
                        <a:rPr sz="1200" spc="-55" dirty="0">
                          <a:latin typeface="Arial"/>
                          <a:cs typeface="Arial"/>
                        </a:rPr>
                        <a:t>2-11</a:t>
                      </a:r>
                      <a:endParaRPr sz="1200">
                        <a:latin typeface="Arial"/>
                        <a:cs typeface="Arial"/>
                      </a:endParaRPr>
                    </a:p>
                  </a:txBody>
                  <a:tcPr marL="0" marR="0" marT="36830" marB="0">
                    <a:lnL w="12700">
                      <a:solidFill>
                        <a:srgbClr val="FFFFFF"/>
                      </a:solidFill>
                      <a:prstDash val="solid"/>
                    </a:lnL>
                    <a:lnR w="12700">
                      <a:solidFill>
                        <a:srgbClr val="FFFFFF"/>
                      </a:solidFill>
                      <a:prstDash val="solid"/>
                    </a:lnR>
                    <a:lnT w="12700">
                      <a:solidFill>
                        <a:srgbClr val="FFFFFF"/>
                      </a:solidFill>
                      <a:prstDash val="solid"/>
                    </a:lnT>
                    <a:solidFill>
                      <a:srgbClr val="EAEEF7"/>
                    </a:solidFill>
                  </a:tcPr>
                </a:tc>
                <a:extLst>
                  <a:ext uri="{0D108BD9-81ED-4DB2-BD59-A6C34878D82A}">
                    <a16:rowId xmlns:a16="http://schemas.microsoft.com/office/drawing/2014/main" val="10003"/>
                  </a:ext>
                </a:extLst>
              </a:tr>
              <a:tr h="182880">
                <a:tc>
                  <a:txBody>
                    <a:bodyPr/>
                    <a:lstStyle/>
                    <a:p>
                      <a:pPr>
                        <a:lnSpc>
                          <a:spcPct val="100000"/>
                        </a:lnSpc>
                      </a:pPr>
                      <a:endParaRPr sz="1000">
                        <a:latin typeface="Times New Roman"/>
                        <a:cs typeface="Times New Roman"/>
                      </a:endParaRPr>
                    </a:p>
                  </a:txBody>
                  <a:tcPr marL="0" marR="0" marT="0" marB="0">
                    <a:lnR w="12700">
                      <a:solidFill>
                        <a:srgbClr val="FFFFFF"/>
                      </a:solidFill>
                      <a:prstDash val="solid"/>
                    </a:lnR>
                    <a:solidFill>
                      <a:srgbClr val="EAEEF7"/>
                    </a:solidFill>
                  </a:tcPr>
                </a:tc>
                <a:tc>
                  <a:txBody>
                    <a:bodyPr/>
                    <a:lstStyle/>
                    <a:p>
                      <a:pPr marL="91440">
                        <a:lnSpc>
                          <a:spcPts val="1260"/>
                        </a:lnSpc>
                      </a:pPr>
                      <a:r>
                        <a:rPr sz="1200" dirty="0">
                          <a:latin typeface="Arial"/>
                          <a:cs typeface="Arial"/>
                        </a:rPr>
                        <a:t>6</a:t>
                      </a:r>
                      <a:endParaRPr sz="1200">
                        <a:latin typeface="Arial"/>
                        <a:cs typeface="Arial"/>
                      </a:endParaRPr>
                    </a:p>
                  </a:txBody>
                  <a:tcPr marL="0" marR="0" marT="0" marB="0">
                    <a:lnL w="12700">
                      <a:solidFill>
                        <a:srgbClr val="FFFFFF"/>
                      </a:solidFill>
                      <a:prstDash val="solid"/>
                    </a:lnL>
                    <a:lnR w="12700">
                      <a:solidFill>
                        <a:srgbClr val="FFFFFF"/>
                      </a:solidFill>
                      <a:prstDash val="solid"/>
                    </a:lnR>
                    <a:solidFill>
                      <a:srgbClr val="EAEEF7"/>
                    </a:solidFill>
                  </a:tcPr>
                </a:tc>
                <a:tc>
                  <a:txBody>
                    <a:bodyPr/>
                    <a:lstStyle/>
                    <a:p>
                      <a:pPr marL="91440">
                        <a:lnSpc>
                          <a:spcPts val="1260"/>
                        </a:lnSpc>
                      </a:pPr>
                      <a:r>
                        <a:rPr sz="1200" spc="-70" dirty="0">
                          <a:latin typeface="Arial"/>
                          <a:cs typeface="Arial"/>
                        </a:rPr>
                        <a:t>Kampioenschap</a:t>
                      </a:r>
                      <a:endParaRPr sz="1200">
                        <a:latin typeface="Arial"/>
                        <a:cs typeface="Arial"/>
                      </a:endParaRPr>
                    </a:p>
                  </a:txBody>
                  <a:tcPr marL="0" marR="0" marT="0" marB="0">
                    <a:lnL w="12700">
                      <a:solidFill>
                        <a:srgbClr val="FFFFFF"/>
                      </a:solidFill>
                      <a:prstDash val="solid"/>
                    </a:lnL>
                    <a:lnR w="12700">
                      <a:solidFill>
                        <a:srgbClr val="FFFFFF"/>
                      </a:solidFill>
                      <a:prstDash val="solid"/>
                    </a:lnR>
                    <a:solidFill>
                      <a:srgbClr val="EAEEF7"/>
                    </a:solidFill>
                  </a:tcPr>
                </a:tc>
                <a:tc>
                  <a:txBody>
                    <a:bodyPr/>
                    <a:lstStyle/>
                    <a:p>
                      <a:pPr marL="92075">
                        <a:lnSpc>
                          <a:spcPts val="1260"/>
                        </a:lnSpc>
                      </a:pPr>
                      <a:r>
                        <a:rPr sz="1200" spc="-100" dirty="0">
                          <a:latin typeface="Arial"/>
                          <a:cs typeface="Arial"/>
                        </a:rPr>
                        <a:t>De</a:t>
                      </a:r>
                      <a:r>
                        <a:rPr sz="1200" spc="-85" dirty="0">
                          <a:latin typeface="Arial"/>
                          <a:cs typeface="Arial"/>
                        </a:rPr>
                        <a:t> Ruggestee</a:t>
                      </a:r>
                      <a:endParaRPr sz="1200">
                        <a:latin typeface="Arial"/>
                        <a:cs typeface="Arial"/>
                      </a:endParaRPr>
                    </a:p>
                  </a:txBody>
                  <a:tcPr marL="0" marR="0" marT="0" marB="0">
                    <a:lnL w="12700">
                      <a:solidFill>
                        <a:srgbClr val="FFFFFF"/>
                      </a:solidFill>
                      <a:prstDash val="solid"/>
                    </a:lnL>
                    <a:lnR w="12700">
                      <a:solidFill>
                        <a:srgbClr val="FFFFFF"/>
                      </a:solidFill>
                      <a:prstDash val="solid"/>
                    </a:lnR>
                    <a:solidFill>
                      <a:srgbClr val="EAEEF7"/>
                    </a:solidFill>
                  </a:tcPr>
                </a:tc>
                <a:tc>
                  <a:txBody>
                    <a:bodyPr/>
                    <a:lstStyle/>
                    <a:p>
                      <a:pPr marL="92710">
                        <a:lnSpc>
                          <a:spcPts val="1260"/>
                        </a:lnSpc>
                      </a:pPr>
                      <a:r>
                        <a:rPr sz="1200" spc="-45" dirty="0">
                          <a:latin typeface="Arial"/>
                          <a:cs typeface="Arial"/>
                        </a:rPr>
                        <a:t>Nederland</a:t>
                      </a:r>
                      <a:endParaRPr sz="1200">
                        <a:latin typeface="Arial"/>
                        <a:cs typeface="Arial"/>
                      </a:endParaRPr>
                    </a:p>
                  </a:txBody>
                  <a:tcPr marL="0" marR="0" marT="0" marB="0">
                    <a:lnL w="12700">
                      <a:solidFill>
                        <a:srgbClr val="FFFFFF"/>
                      </a:solidFill>
                      <a:prstDash val="solid"/>
                    </a:lnL>
                    <a:lnR w="12700">
                      <a:solidFill>
                        <a:srgbClr val="FFFFFF"/>
                      </a:solidFill>
                      <a:prstDash val="solid"/>
                    </a:lnR>
                    <a:solidFill>
                      <a:srgbClr val="EAEEF7"/>
                    </a:solidFill>
                  </a:tcPr>
                </a:tc>
                <a:tc>
                  <a:txBody>
                    <a:bodyPr/>
                    <a:lstStyle/>
                    <a:p>
                      <a:pPr marL="93345">
                        <a:lnSpc>
                          <a:spcPts val="1260"/>
                        </a:lnSpc>
                      </a:pPr>
                      <a:r>
                        <a:rPr sz="1200" spc="-60" dirty="0">
                          <a:latin typeface="Arial"/>
                          <a:cs typeface="Arial"/>
                        </a:rPr>
                        <a:t>06-25014785</a:t>
                      </a:r>
                      <a:endParaRPr sz="1200">
                        <a:latin typeface="Arial"/>
                        <a:cs typeface="Arial"/>
                      </a:endParaRPr>
                    </a:p>
                  </a:txBody>
                  <a:tcPr marL="0" marR="0" marT="0" marB="0">
                    <a:lnL w="12700">
                      <a:solidFill>
                        <a:srgbClr val="FFFFFF"/>
                      </a:solidFill>
                      <a:prstDash val="solid"/>
                    </a:lnL>
                    <a:lnR w="12700">
                      <a:solidFill>
                        <a:srgbClr val="FFFFFF"/>
                      </a:solidFill>
                      <a:prstDash val="solid"/>
                    </a:lnR>
                    <a:solidFill>
                      <a:srgbClr val="EAEEF7"/>
                    </a:solidFill>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solidFill>
                      <a:srgbClr val="EAEEF7"/>
                    </a:solidFill>
                  </a:tcPr>
                </a:tc>
                <a:extLst>
                  <a:ext uri="{0D108BD9-81ED-4DB2-BD59-A6C34878D82A}">
                    <a16:rowId xmlns:a16="http://schemas.microsoft.com/office/drawing/2014/main" val="10004"/>
                  </a:ext>
                </a:extLst>
              </a:tr>
              <a:tr h="182245">
                <a:tc>
                  <a:txBody>
                    <a:bodyPr/>
                    <a:lstStyle/>
                    <a:p>
                      <a:pPr>
                        <a:lnSpc>
                          <a:spcPct val="100000"/>
                        </a:lnSpc>
                      </a:pPr>
                      <a:endParaRPr sz="1000">
                        <a:latin typeface="Times New Roman"/>
                        <a:cs typeface="Times New Roman"/>
                      </a:endParaRPr>
                    </a:p>
                  </a:txBody>
                  <a:tcPr marL="0" marR="0" marT="0" marB="0">
                    <a:lnR w="12700">
                      <a:solidFill>
                        <a:srgbClr val="FFFFFF"/>
                      </a:solidFill>
                      <a:prstDash val="solid"/>
                    </a:lnR>
                    <a:solidFill>
                      <a:srgbClr val="EAEEF7"/>
                    </a:solidFill>
                  </a:tcPr>
                </a:tc>
                <a:tc>
                  <a:txBody>
                    <a:bodyPr/>
                    <a:lstStyle/>
                    <a:p>
                      <a:pPr marL="91440">
                        <a:lnSpc>
                          <a:spcPts val="1260"/>
                        </a:lnSpc>
                      </a:pPr>
                      <a:r>
                        <a:rPr sz="1200" spc="-15" dirty="0">
                          <a:latin typeface="Arial"/>
                          <a:cs typeface="Arial"/>
                        </a:rPr>
                        <a:t>partijen</a:t>
                      </a:r>
                      <a:endParaRPr sz="1200">
                        <a:latin typeface="Arial"/>
                        <a:cs typeface="Arial"/>
                      </a:endParaRPr>
                    </a:p>
                  </a:txBody>
                  <a:tcPr marL="0" marR="0" marT="0" marB="0">
                    <a:lnL w="12700">
                      <a:solidFill>
                        <a:srgbClr val="FFFFFF"/>
                      </a:solidFill>
                      <a:prstDash val="solid"/>
                    </a:lnL>
                    <a:lnR w="12700">
                      <a:solidFill>
                        <a:srgbClr val="FFFFFF"/>
                      </a:solidFill>
                      <a:prstDash val="solid"/>
                    </a:lnR>
                    <a:solidFill>
                      <a:srgbClr val="EAEEF7"/>
                    </a:solidFill>
                  </a:tcPr>
                </a:tc>
                <a:tc>
                  <a:txBody>
                    <a:bodyPr/>
                    <a:lstStyle/>
                    <a:p>
                      <a:pPr marL="91440">
                        <a:lnSpc>
                          <a:spcPts val="1260"/>
                        </a:lnSpc>
                      </a:pPr>
                      <a:r>
                        <a:rPr sz="1200" spc="-75" dirty="0">
                          <a:latin typeface="Arial"/>
                          <a:cs typeface="Arial"/>
                        </a:rPr>
                        <a:t>Klaverjassen</a:t>
                      </a:r>
                      <a:endParaRPr sz="1200">
                        <a:latin typeface="Arial"/>
                        <a:cs typeface="Arial"/>
                      </a:endParaRPr>
                    </a:p>
                  </a:txBody>
                  <a:tcPr marL="0" marR="0" marT="0" marB="0">
                    <a:lnL w="12700">
                      <a:solidFill>
                        <a:srgbClr val="FFFFFF"/>
                      </a:solidFill>
                      <a:prstDash val="solid"/>
                    </a:lnL>
                    <a:lnR w="12700">
                      <a:solidFill>
                        <a:srgbClr val="FFFFFF"/>
                      </a:solidFill>
                      <a:prstDash val="solid"/>
                    </a:lnR>
                    <a:solidFill>
                      <a:srgbClr val="EAEEF7"/>
                    </a:solidFill>
                  </a:tcPr>
                </a:tc>
                <a:tc>
                  <a:txBody>
                    <a:bodyPr/>
                    <a:lstStyle/>
                    <a:p>
                      <a:pPr marL="92075">
                        <a:lnSpc>
                          <a:spcPts val="1260"/>
                        </a:lnSpc>
                      </a:pPr>
                      <a:r>
                        <a:rPr sz="1200" spc="-65" dirty="0">
                          <a:latin typeface="Arial"/>
                          <a:cs typeface="Arial"/>
                        </a:rPr>
                        <a:t>Krimweg</a:t>
                      </a:r>
                      <a:r>
                        <a:rPr sz="1200" spc="-55" dirty="0">
                          <a:latin typeface="Arial"/>
                          <a:cs typeface="Arial"/>
                        </a:rPr>
                        <a:t> </a:t>
                      </a:r>
                      <a:r>
                        <a:rPr sz="1200" spc="-60" dirty="0">
                          <a:latin typeface="Arial"/>
                          <a:cs typeface="Arial"/>
                        </a:rPr>
                        <a:t>152</a:t>
                      </a:r>
                      <a:endParaRPr sz="1200">
                        <a:latin typeface="Arial"/>
                        <a:cs typeface="Arial"/>
                      </a:endParaRPr>
                    </a:p>
                  </a:txBody>
                  <a:tcPr marL="0" marR="0" marT="0" marB="0">
                    <a:lnL w="12700">
                      <a:solidFill>
                        <a:srgbClr val="FFFFFF"/>
                      </a:solidFill>
                      <a:prstDash val="solid"/>
                    </a:lnL>
                    <a:lnR w="12700">
                      <a:solidFill>
                        <a:srgbClr val="FFFFFF"/>
                      </a:solidFill>
                      <a:prstDash val="solid"/>
                    </a:lnR>
                    <a:solidFill>
                      <a:srgbClr val="EAEEF7"/>
                    </a:solidFill>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solidFill>
                      <a:srgbClr val="EAEEF7"/>
                    </a:solidFill>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solidFill>
                      <a:srgbClr val="EAEEF7"/>
                    </a:solidFill>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solidFill>
                      <a:srgbClr val="EAEEF7"/>
                    </a:solidFill>
                  </a:tcPr>
                </a:tc>
                <a:extLst>
                  <a:ext uri="{0D108BD9-81ED-4DB2-BD59-A6C34878D82A}">
                    <a16:rowId xmlns:a16="http://schemas.microsoft.com/office/drawing/2014/main" val="10005"/>
                  </a:ext>
                </a:extLst>
              </a:tr>
              <a:tr h="182880">
                <a:tc>
                  <a:txBody>
                    <a:bodyPr/>
                    <a:lstStyle/>
                    <a:p>
                      <a:pPr>
                        <a:lnSpc>
                          <a:spcPct val="100000"/>
                        </a:lnSpc>
                      </a:pPr>
                      <a:endParaRPr sz="1000">
                        <a:latin typeface="Times New Roman"/>
                        <a:cs typeface="Times New Roman"/>
                      </a:endParaRPr>
                    </a:p>
                  </a:txBody>
                  <a:tcPr marL="0" marR="0" marT="0" marB="0">
                    <a:lnR w="12700">
                      <a:solidFill>
                        <a:srgbClr val="FFFFFF"/>
                      </a:solidFill>
                      <a:prstDash val="solid"/>
                    </a:lnR>
                    <a:solidFill>
                      <a:srgbClr val="EAEEF7"/>
                    </a:solidFill>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solidFill>
                      <a:srgbClr val="EAEEF7"/>
                    </a:solidFill>
                  </a:tcPr>
                </a:tc>
                <a:tc>
                  <a:txBody>
                    <a:bodyPr/>
                    <a:lstStyle/>
                    <a:p>
                      <a:pPr marL="91440">
                        <a:lnSpc>
                          <a:spcPts val="1260"/>
                        </a:lnSpc>
                      </a:pPr>
                      <a:r>
                        <a:rPr sz="1200" spc="-65" dirty="0">
                          <a:latin typeface="Arial"/>
                          <a:cs typeface="Arial"/>
                        </a:rPr>
                        <a:t>Koppel</a:t>
                      </a:r>
                      <a:r>
                        <a:rPr sz="1200" spc="-85" dirty="0">
                          <a:latin typeface="Arial"/>
                          <a:cs typeface="Arial"/>
                        </a:rPr>
                        <a:t> </a:t>
                      </a:r>
                      <a:r>
                        <a:rPr sz="1200" spc="-55" dirty="0">
                          <a:latin typeface="Arial"/>
                          <a:cs typeface="Arial"/>
                        </a:rPr>
                        <a:t>en</a:t>
                      </a:r>
                      <a:endParaRPr sz="1200">
                        <a:latin typeface="Arial"/>
                        <a:cs typeface="Arial"/>
                      </a:endParaRPr>
                    </a:p>
                  </a:txBody>
                  <a:tcPr marL="0" marR="0" marT="0" marB="0">
                    <a:lnL w="12700">
                      <a:solidFill>
                        <a:srgbClr val="FFFFFF"/>
                      </a:solidFill>
                      <a:prstDash val="solid"/>
                    </a:lnL>
                    <a:lnR w="12700">
                      <a:solidFill>
                        <a:srgbClr val="FFFFFF"/>
                      </a:solidFill>
                      <a:prstDash val="solid"/>
                    </a:lnR>
                    <a:solidFill>
                      <a:srgbClr val="EAEEF7"/>
                    </a:solidFill>
                  </a:tcPr>
                </a:tc>
                <a:tc>
                  <a:txBody>
                    <a:bodyPr/>
                    <a:lstStyle/>
                    <a:p>
                      <a:pPr marL="92075">
                        <a:lnSpc>
                          <a:spcPts val="1260"/>
                        </a:lnSpc>
                      </a:pPr>
                      <a:r>
                        <a:rPr sz="1200" spc="-45" dirty="0">
                          <a:latin typeface="Arial"/>
                          <a:cs typeface="Arial"/>
                        </a:rPr>
                        <a:t>Hoenderloo</a:t>
                      </a:r>
                      <a:endParaRPr sz="1200">
                        <a:latin typeface="Arial"/>
                        <a:cs typeface="Arial"/>
                      </a:endParaRPr>
                    </a:p>
                  </a:txBody>
                  <a:tcPr marL="0" marR="0" marT="0" marB="0">
                    <a:lnL w="12700">
                      <a:solidFill>
                        <a:srgbClr val="FFFFFF"/>
                      </a:solidFill>
                      <a:prstDash val="solid"/>
                    </a:lnL>
                    <a:lnR w="12700">
                      <a:solidFill>
                        <a:srgbClr val="FFFFFF"/>
                      </a:solidFill>
                      <a:prstDash val="solid"/>
                    </a:lnR>
                    <a:solidFill>
                      <a:srgbClr val="EAEEF7"/>
                    </a:solidFill>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solidFill>
                      <a:srgbClr val="EAEEF7"/>
                    </a:solidFill>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solidFill>
                      <a:srgbClr val="EAEEF7"/>
                    </a:solidFill>
                  </a:tcPr>
                </a:tc>
                <a:tc>
                  <a:txBody>
                    <a:bodyPr/>
                    <a:lstStyle/>
                    <a:p>
                      <a:pPr>
                        <a:lnSpc>
                          <a:spcPct val="100000"/>
                        </a:lnSpc>
                      </a:pP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solidFill>
                      <a:srgbClr val="EAEEF7"/>
                    </a:solidFill>
                  </a:tcPr>
                </a:tc>
                <a:extLst>
                  <a:ext uri="{0D108BD9-81ED-4DB2-BD59-A6C34878D82A}">
                    <a16:rowId xmlns:a16="http://schemas.microsoft.com/office/drawing/2014/main" val="10006"/>
                  </a:ext>
                </a:extLst>
              </a:tr>
              <a:tr h="415925">
                <a:tc>
                  <a:txBody>
                    <a:bodyPr/>
                    <a:lstStyle/>
                    <a:p>
                      <a:pPr>
                        <a:lnSpc>
                          <a:spcPct val="100000"/>
                        </a:lnSpc>
                      </a:pPr>
                      <a:endParaRPr sz="1600">
                        <a:latin typeface="Times New Roman"/>
                        <a:cs typeface="Times New Roman"/>
                      </a:endParaRPr>
                    </a:p>
                  </a:txBody>
                  <a:tcPr marL="0" marR="0" marT="0" marB="0">
                    <a:lnR w="12700">
                      <a:solidFill>
                        <a:srgbClr val="FFFFFF"/>
                      </a:solidFill>
                      <a:prstDash val="solid"/>
                    </a:lnR>
                    <a:lnB w="12700">
                      <a:solidFill>
                        <a:srgbClr val="FFFFFF"/>
                      </a:solidFill>
                      <a:prstDash val="solid"/>
                    </a:lnB>
                    <a:solidFill>
                      <a:srgbClr val="EAEEF7"/>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EAEEF7"/>
                    </a:solidFill>
                  </a:tcPr>
                </a:tc>
                <a:tc>
                  <a:txBody>
                    <a:bodyPr/>
                    <a:lstStyle/>
                    <a:p>
                      <a:pPr marL="91440">
                        <a:lnSpc>
                          <a:spcPts val="1260"/>
                        </a:lnSpc>
                      </a:pPr>
                      <a:r>
                        <a:rPr sz="1200" spc="-75" dirty="0">
                          <a:latin typeface="Arial"/>
                          <a:cs typeface="Arial"/>
                        </a:rPr>
                        <a:t>Jokeren</a:t>
                      </a:r>
                      <a:endParaRPr sz="120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EAEEF7"/>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EAEEF7"/>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EAEEF7"/>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EAEEF7"/>
                    </a:solidFill>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EAEEF7"/>
                    </a:solidFill>
                  </a:tcPr>
                </a:tc>
                <a:extLst>
                  <a:ext uri="{0D108BD9-81ED-4DB2-BD59-A6C34878D82A}">
                    <a16:rowId xmlns:a16="http://schemas.microsoft.com/office/drawing/2014/main" val="10007"/>
                  </a:ext>
                </a:extLst>
              </a:tr>
            </a:tbl>
          </a:graphicData>
        </a:graphic>
      </p:graphicFrame>
      <p:sp>
        <p:nvSpPr>
          <p:cNvPr id="3" name="object 3"/>
          <p:cNvSpPr/>
          <p:nvPr/>
        </p:nvSpPr>
        <p:spPr>
          <a:xfrm>
            <a:off x="0" y="176784"/>
            <a:ext cx="6855459" cy="403860"/>
          </a:xfrm>
          <a:custGeom>
            <a:avLst/>
            <a:gdLst/>
            <a:ahLst/>
            <a:cxnLst/>
            <a:rect l="l" t="t" r="r" b="b"/>
            <a:pathLst>
              <a:path w="6855459" h="403859">
                <a:moveTo>
                  <a:pt x="0" y="403859"/>
                </a:moveTo>
                <a:lnTo>
                  <a:pt x="6854952" y="403859"/>
                </a:lnTo>
                <a:lnTo>
                  <a:pt x="6854952" y="0"/>
                </a:lnTo>
                <a:lnTo>
                  <a:pt x="0" y="0"/>
                </a:lnTo>
                <a:lnTo>
                  <a:pt x="0" y="403859"/>
                </a:lnTo>
                <a:close/>
              </a:path>
            </a:pathLst>
          </a:custGeom>
          <a:solidFill>
            <a:srgbClr val="5B9BD4"/>
          </a:solidFill>
        </p:spPr>
        <p:txBody>
          <a:bodyPr wrap="square" lIns="0" tIns="0" rIns="0" bIns="0" rtlCol="0"/>
          <a:lstStyle/>
          <a:p>
            <a:endParaRPr/>
          </a:p>
        </p:txBody>
      </p:sp>
      <p:sp>
        <p:nvSpPr>
          <p:cNvPr id="4" name="object 4"/>
          <p:cNvSpPr txBox="1"/>
          <p:nvPr/>
        </p:nvSpPr>
        <p:spPr>
          <a:xfrm>
            <a:off x="31191" y="193674"/>
            <a:ext cx="5819775" cy="330835"/>
          </a:xfrm>
          <a:prstGeom prst="rect">
            <a:avLst/>
          </a:prstGeom>
        </p:spPr>
        <p:txBody>
          <a:bodyPr vert="horz" wrap="square" lIns="0" tIns="12700" rIns="0" bIns="0" rtlCol="0">
            <a:spAutoFit/>
          </a:bodyPr>
          <a:lstStyle/>
          <a:p>
            <a:pPr marL="12700">
              <a:lnSpc>
                <a:spcPct val="100000"/>
              </a:lnSpc>
              <a:spcBef>
                <a:spcPts val="100"/>
              </a:spcBef>
            </a:pPr>
            <a:r>
              <a:rPr sz="2000" spc="-90" dirty="0">
                <a:solidFill>
                  <a:srgbClr val="FFFFFF"/>
                </a:solidFill>
                <a:latin typeface="Arial"/>
                <a:cs typeface="Arial"/>
              </a:rPr>
              <a:t>Toernooi- en </a:t>
            </a:r>
            <a:r>
              <a:rPr sz="2000" spc="-50" dirty="0">
                <a:solidFill>
                  <a:srgbClr val="FFFFFF"/>
                </a:solidFill>
                <a:latin typeface="Arial"/>
                <a:cs typeface="Arial"/>
              </a:rPr>
              <a:t>Activiteitenkalender </a:t>
            </a:r>
            <a:r>
              <a:rPr sz="2000" spc="-100" dirty="0">
                <a:solidFill>
                  <a:srgbClr val="FFFFFF"/>
                </a:solidFill>
                <a:latin typeface="Arial"/>
                <a:cs typeface="Arial"/>
              </a:rPr>
              <a:t>Kaart </a:t>
            </a:r>
            <a:r>
              <a:rPr sz="2000" spc="-105" dirty="0">
                <a:solidFill>
                  <a:srgbClr val="FFFFFF"/>
                </a:solidFill>
                <a:latin typeface="Arial"/>
                <a:cs typeface="Arial"/>
              </a:rPr>
              <a:t>Bond</a:t>
            </a:r>
            <a:r>
              <a:rPr sz="2000" spc="-225" dirty="0">
                <a:solidFill>
                  <a:srgbClr val="FFFFFF"/>
                </a:solidFill>
                <a:latin typeface="Arial"/>
                <a:cs typeface="Arial"/>
              </a:rPr>
              <a:t> </a:t>
            </a:r>
            <a:r>
              <a:rPr sz="2000" spc="-75" dirty="0">
                <a:solidFill>
                  <a:srgbClr val="FFFFFF"/>
                </a:solidFill>
                <a:latin typeface="Arial"/>
                <a:cs typeface="Arial"/>
              </a:rPr>
              <a:t>Nederland</a:t>
            </a:r>
            <a:endParaRPr sz="2000">
              <a:latin typeface="Arial"/>
              <a:cs typeface="Arial"/>
            </a:endParaRPr>
          </a:p>
        </p:txBody>
      </p:sp>
      <p:sp>
        <p:nvSpPr>
          <p:cNvPr id="5" name="object 5"/>
          <p:cNvSpPr txBox="1"/>
          <p:nvPr/>
        </p:nvSpPr>
        <p:spPr>
          <a:xfrm>
            <a:off x="390550" y="3668014"/>
            <a:ext cx="6062980" cy="3592195"/>
          </a:xfrm>
          <a:prstGeom prst="rect">
            <a:avLst/>
          </a:prstGeom>
        </p:spPr>
        <p:txBody>
          <a:bodyPr vert="horz" wrap="square" lIns="0" tIns="12700" rIns="0" bIns="0" rtlCol="0">
            <a:spAutoFit/>
          </a:bodyPr>
          <a:lstStyle/>
          <a:p>
            <a:pPr marL="12700" marR="5080" algn="just">
              <a:lnSpc>
                <a:spcPct val="100000"/>
              </a:lnSpc>
              <a:spcBef>
                <a:spcPts val="100"/>
              </a:spcBef>
            </a:pPr>
            <a:r>
              <a:rPr sz="1800" dirty="0">
                <a:latin typeface="Arial"/>
                <a:cs typeface="Arial"/>
              </a:rPr>
              <a:t>Wilt </a:t>
            </a:r>
            <a:r>
              <a:rPr sz="1800" spc="-145" dirty="0">
                <a:latin typeface="Arial"/>
                <a:cs typeface="Arial"/>
              </a:rPr>
              <a:t>U </a:t>
            </a:r>
            <a:r>
              <a:rPr sz="1800" spc="-70" dirty="0">
                <a:latin typeface="Arial"/>
                <a:cs typeface="Arial"/>
              </a:rPr>
              <a:t>ook </a:t>
            </a:r>
            <a:r>
              <a:rPr sz="1800" spc="-35" dirty="0">
                <a:latin typeface="Arial"/>
                <a:cs typeface="Arial"/>
              </a:rPr>
              <a:t>informatie </a:t>
            </a:r>
            <a:r>
              <a:rPr sz="1800" spc="-60" dirty="0">
                <a:latin typeface="Arial"/>
                <a:cs typeface="Arial"/>
              </a:rPr>
              <a:t>sturen </a:t>
            </a:r>
            <a:r>
              <a:rPr sz="1800" spc="-65" dirty="0">
                <a:latin typeface="Arial"/>
                <a:cs typeface="Arial"/>
              </a:rPr>
              <a:t>over </a:t>
            </a:r>
            <a:r>
              <a:rPr sz="1800" spc="-40" dirty="0">
                <a:latin typeface="Arial"/>
                <a:cs typeface="Arial"/>
              </a:rPr>
              <a:t>uw </a:t>
            </a:r>
            <a:r>
              <a:rPr sz="1800" spc="-20" dirty="0">
                <a:latin typeface="Arial"/>
                <a:cs typeface="Arial"/>
              </a:rPr>
              <a:t>te </a:t>
            </a:r>
            <a:r>
              <a:rPr sz="1800" spc="-65" dirty="0">
                <a:latin typeface="Arial"/>
                <a:cs typeface="Arial"/>
              </a:rPr>
              <a:t>houden </a:t>
            </a:r>
            <a:r>
              <a:rPr sz="1800" spc="-40" dirty="0">
                <a:latin typeface="Arial"/>
                <a:cs typeface="Arial"/>
              </a:rPr>
              <a:t>toernooien </a:t>
            </a:r>
            <a:r>
              <a:rPr sz="1800" spc="-80" dirty="0">
                <a:latin typeface="Arial"/>
                <a:cs typeface="Arial"/>
              </a:rPr>
              <a:t>naar  </a:t>
            </a:r>
            <a:r>
              <a:rPr sz="1800" spc="-60" dirty="0">
                <a:latin typeface="Arial"/>
                <a:cs typeface="Arial"/>
              </a:rPr>
              <a:t>meer </a:t>
            </a:r>
            <a:r>
              <a:rPr sz="1800" spc="-90" dirty="0">
                <a:latin typeface="Arial"/>
                <a:cs typeface="Arial"/>
              </a:rPr>
              <a:t>dan 400 </a:t>
            </a:r>
            <a:r>
              <a:rPr sz="1800" spc="-55" dirty="0">
                <a:latin typeface="Arial"/>
                <a:cs typeface="Arial"/>
              </a:rPr>
              <a:t>kaartliefhebbers/kaartverenigingen. </a:t>
            </a:r>
            <a:r>
              <a:rPr sz="1800" spc="-75" dirty="0">
                <a:latin typeface="Arial"/>
                <a:cs typeface="Arial"/>
              </a:rPr>
              <a:t>Stuur </a:t>
            </a:r>
            <a:r>
              <a:rPr sz="1800" spc="-90" dirty="0">
                <a:latin typeface="Arial"/>
                <a:cs typeface="Arial"/>
              </a:rPr>
              <a:t>dan</a:t>
            </a:r>
            <a:r>
              <a:rPr sz="1800" spc="-204" dirty="0">
                <a:latin typeface="Arial"/>
                <a:cs typeface="Arial"/>
              </a:rPr>
              <a:t> </a:t>
            </a:r>
            <a:r>
              <a:rPr sz="1800" spc="-90" dirty="0">
                <a:latin typeface="Arial"/>
                <a:cs typeface="Arial"/>
              </a:rPr>
              <a:t>een  </a:t>
            </a:r>
            <a:r>
              <a:rPr sz="1800" spc="-114" dirty="0">
                <a:latin typeface="Arial"/>
                <a:cs typeface="Arial"/>
              </a:rPr>
              <a:t>opgave </a:t>
            </a:r>
            <a:r>
              <a:rPr sz="1800" spc="-85" dirty="0">
                <a:latin typeface="Arial"/>
                <a:cs typeface="Arial"/>
              </a:rPr>
              <a:t>en </a:t>
            </a:r>
            <a:r>
              <a:rPr sz="1800" spc="-60" dirty="0">
                <a:latin typeface="Arial"/>
                <a:cs typeface="Arial"/>
              </a:rPr>
              <a:t>eventueel </a:t>
            </a:r>
            <a:r>
              <a:rPr sz="1800" spc="-90" dirty="0">
                <a:latin typeface="Arial"/>
                <a:cs typeface="Arial"/>
              </a:rPr>
              <a:t>een </a:t>
            </a:r>
            <a:r>
              <a:rPr sz="1800" spc="-55" dirty="0">
                <a:latin typeface="Arial"/>
                <a:cs typeface="Arial"/>
              </a:rPr>
              <a:t>affiche, </a:t>
            </a:r>
            <a:r>
              <a:rPr sz="1800" spc="-90" dirty="0">
                <a:latin typeface="Arial"/>
                <a:cs typeface="Arial"/>
              </a:rPr>
              <a:t>dan </a:t>
            </a:r>
            <a:r>
              <a:rPr sz="1800" spc="-80" dirty="0">
                <a:latin typeface="Arial"/>
                <a:cs typeface="Arial"/>
              </a:rPr>
              <a:t>plaatsen </a:t>
            </a:r>
            <a:r>
              <a:rPr sz="1800" spc="5" dirty="0">
                <a:latin typeface="Arial"/>
                <a:cs typeface="Arial"/>
              </a:rPr>
              <a:t>wij </a:t>
            </a:r>
            <a:r>
              <a:rPr sz="1800" spc="-25" dirty="0">
                <a:latin typeface="Arial"/>
                <a:cs typeface="Arial"/>
              </a:rPr>
              <a:t>het </a:t>
            </a:r>
            <a:r>
              <a:rPr sz="1800" spc="-60" dirty="0">
                <a:latin typeface="Arial"/>
                <a:cs typeface="Arial"/>
              </a:rPr>
              <a:t>op</a:t>
            </a:r>
            <a:r>
              <a:rPr sz="1800" spc="-285" dirty="0">
                <a:latin typeface="Arial"/>
                <a:cs typeface="Arial"/>
              </a:rPr>
              <a:t> </a:t>
            </a:r>
            <a:r>
              <a:rPr sz="1800" spc="-90" dirty="0">
                <a:latin typeface="Arial"/>
                <a:cs typeface="Arial"/>
              </a:rPr>
              <a:t>de</a:t>
            </a:r>
            <a:endParaRPr sz="1800">
              <a:latin typeface="Arial"/>
              <a:cs typeface="Arial"/>
            </a:endParaRPr>
          </a:p>
          <a:p>
            <a:pPr marL="12700">
              <a:lnSpc>
                <a:spcPct val="100000"/>
              </a:lnSpc>
            </a:pPr>
            <a:r>
              <a:rPr sz="1800" spc="-55" dirty="0">
                <a:latin typeface="Arial"/>
                <a:cs typeface="Arial"/>
              </a:rPr>
              <a:t>Nieuwsbrief </a:t>
            </a:r>
            <a:r>
              <a:rPr sz="1800" spc="-65" dirty="0">
                <a:latin typeface="Arial"/>
                <a:cs typeface="Arial"/>
              </a:rPr>
              <a:t>“Open </a:t>
            </a:r>
            <a:r>
              <a:rPr sz="1800" spc="-40" dirty="0">
                <a:latin typeface="Arial"/>
                <a:cs typeface="Arial"/>
              </a:rPr>
              <a:t>Kaart” </a:t>
            </a:r>
            <a:r>
              <a:rPr sz="1800" spc="-85" dirty="0">
                <a:latin typeface="Arial"/>
                <a:cs typeface="Arial"/>
              </a:rPr>
              <a:t>en </a:t>
            </a:r>
            <a:r>
              <a:rPr sz="1800" spc="-60" dirty="0">
                <a:latin typeface="Arial"/>
                <a:cs typeface="Arial"/>
              </a:rPr>
              <a:t>op </a:t>
            </a:r>
            <a:r>
              <a:rPr sz="1800" spc="-114" dirty="0">
                <a:latin typeface="Arial"/>
                <a:cs typeface="Arial"/>
              </a:rPr>
              <a:t>onze</a:t>
            </a:r>
            <a:r>
              <a:rPr sz="1800" spc="-240" dirty="0">
                <a:latin typeface="Arial"/>
                <a:cs typeface="Arial"/>
              </a:rPr>
              <a:t> </a:t>
            </a:r>
            <a:r>
              <a:rPr sz="1800" spc="-55" dirty="0">
                <a:latin typeface="Arial"/>
                <a:cs typeface="Arial"/>
              </a:rPr>
              <a:t>site.</a:t>
            </a:r>
            <a:endParaRPr sz="1800">
              <a:latin typeface="Arial"/>
              <a:cs typeface="Arial"/>
            </a:endParaRPr>
          </a:p>
          <a:p>
            <a:pPr marL="12700">
              <a:lnSpc>
                <a:spcPct val="100000"/>
              </a:lnSpc>
            </a:pPr>
            <a:r>
              <a:rPr sz="1800" spc="-45" dirty="0">
                <a:latin typeface="Arial"/>
                <a:cs typeface="Arial"/>
              </a:rPr>
              <a:t>Mailen </a:t>
            </a:r>
            <a:r>
              <a:rPr sz="1800" spc="-70" dirty="0">
                <a:latin typeface="Arial"/>
                <a:cs typeface="Arial"/>
              </a:rPr>
              <a:t>naar:</a:t>
            </a:r>
            <a:r>
              <a:rPr sz="1800" spc="-125" dirty="0">
                <a:latin typeface="Arial"/>
                <a:cs typeface="Arial"/>
              </a:rPr>
              <a:t> </a:t>
            </a:r>
            <a:r>
              <a:rPr sz="1800" spc="-100" dirty="0">
                <a:latin typeface="Arial"/>
                <a:cs typeface="Arial"/>
                <a:hlinkClick r:id="rId2"/>
              </a:rPr>
              <a:t>jan_kokke4@msn.com.</a:t>
            </a:r>
            <a:endParaRPr sz="1800">
              <a:latin typeface="Arial"/>
              <a:cs typeface="Arial"/>
            </a:endParaRPr>
          </a:p>
          <a:p>
            <a:pPr>
              <a:lnSpc>
                <a:spcPct val="100000"/>
              </a:lnSpc>
              <a:spcBef>
                <a:spcPts val="35"/>
              </a:spcBef>
            </a:pPr>
            <a:endParaRPr sz="1850">
              <a:latin typeface="Times New Roman"/>
              <a:cs typeface="Times New Roman"/>
            </a:endParaRPr>
          </a:p>
          <a:p>
            <a:pPr marL="12700" marR="173355">
              <a:lnSpc>
                <a:spcPct val="100000"/>
              </a:lnSpc>
            </a:pPr>
            <a:r>
              <a:rPr sz="1800" spc="-114" dirty="0">
                <a:latin typeface="Arial"/>
                <a:cs typeface="Arial"/>
              </a:rPr>
              <a:t>Als </a:t>
            </a:r>
            <a:r>
              <a:rPr sz="1800" spc="-145" dirty="0">
                <a:latin typeface="Arial"/>
                <a:cs typeface="Arial"/>
              </a:rPr>
              <a:t>U </a:t>
            </a:r>
            <a:r>
              <a:rPr sz="1800" spc="-20" dirty="0">
                <a:latin typeface="Arial"/>
                <a:cs typeface="Arial"/>
              </a:rPr>
              <a:t>niet </a:t>
            </a:r>
            <a:r>
              <a:rPr sz="1800" spc="-85" dirty="0">
                <a:latin typeface="Arial"/>
                <a:cs typeface="Arial"/>
              </a:rPr>
              <a:t>aangesloten </a:t>
            </a:r>
            <a:r>
              <a:rPr sz="1800" spc="-35" dirty="0">
                <a:latin typeface="Arial"/>
                <a:cs typeface="Arial"/>
              </a:rPr>
              <a:t>bent </a:t>
            </a:r>
            <a:r>
              <a:rPr sz="1800" spc="-10" dirty="0">
                <a:latin typeface="Arial"/>
                <a:cs typeface="Arial"/>
              </a:rPr>
              <a:t>bij </a:t>
            </a:r>
            <a:r>
              <a:rPr sz="1800" spc="-85" dirty="0">
                <a:latin typeface="Arial"/>
                <a:cs typeface="Arial"/>
              </a:rPr>
              <a:t>de </a:t>
            </a:r>
            <a:r>
              <a:rPr sz="1800" spc="-90" dirty="0">
                <a:latin typeface="Arial"/>
                <a:cs typeface="Arial"/>
              </a:rPr>
              <a:t>Kaart </a:t>
            </a:r>
            <a:r>
              <a:rPr sz="1800" spc="-100" dirty="0">
                <a:latin typeface="Arial"/>
                <a:cs typeface="Arial"/>
              </a:rPr>
              <a:t>Bond </a:t>
            </a:r>
            <a:r>
              <a:rPr sz="1800" spc="-75" dirty="0">
                <a:latin typeface="Arial"/>
                <a:cs typeface="Arial"/>
              </a:rPr>
              <a:t>Nederland </a:t>
            </a:r>
            <a:r>
              <a:rPr sz="1800" spc="-35" dirty="0">
                <a:latin typeface="Arial"/>
                <a:cs typeface="Arial"/>
              </a:rPr>
              <a:t>kunt</a:t>
            </a:r>
            <a:r>
              <a:rPr sz="1800" spc="-200" dirty="0">
                <a:latin typeface="Arial"/>
                <a:cs typeface="Arial"/>
              </a:rPr>
              <a:t> </a:t>
            </a:r>
            <a:r>
              <a:rPr sz="1800" spc="-60" dirty="0">
                <a:latin typeface="Arial"/>
                <a:cs typeface="Arial"/>
              </a:rPr>
              <a:t>u  </a:t>
            </a:r>
            <a:r>
              <a:rPr sz="1800" spc="-70" dirty="0">
                <a:latin typeface="Arial"/>
                <a:cs typeface="Arial"/>
              </a:rPr>
              <a:t>ook </a:t>
            </a:r>
            <a:r>
              <a:rPr sz="1800" spc="-90" dirty="0">
                <a:latin typeface="Arial"/>
                <a:cs typeface="Arial"/>
              </a:rPr>
              <a:t>een </a:t>
            </a:r>
            <a:r>
              <a:rPr sz="1800" spc="-55" dirty="0">
                <a:latin typeface="Arial"/>
                <a:cs typeface="Arial"/>
              </a:rPr>
              <a:t>affiche </a:t>
            </a:r>
            <a:r>
              <a:rPr sz="1800" spc="-50" dirty="0">
                <a:latin typeface="Arial"/>
                <a:cs typeface="Arial"/>
              </a:rPr>
              <a:t>laten </a:t>
            </a:r>
            <a:r>
              <a:rPr sz="1800" spc="-75" dirty="0">
                <a:latin typeface="Arial"/>
                <a:cs typeface="Arial"/>
              </a:rPr>
              <a:t>plaatsen. </a:t>
            </a:r>
            <a:r>
              <a:rPr sz="1800" spc="-155" dirty="0">
                <a:latin typeface="Arial"/>
                <a:cs typeface="Arial"/>
              </a:rPr>
              <a:t>De </a:t>
            </a:r>
            <a:r>
              <a:rPr sz="1800" spc="-90" dirty="0">
                <a:latin typeface="Arial"/>
                <a:cs typeface="Arial"/>
              </a:rPr>
              <a:t>kosten </a:t>
            </a:r>
            <a:r>
              <a:rPr sz="1800" spc="-65" dirty="0">
                <a:latin typeface="Arial"/>
                <a:cs typeface="Arial"/>
              </a:rPr>
              <a:t>hiervan </a:t>
            </a:r>
            <a:r>
              <a:rPr sz="1800" spc="-55" dirty="0">
                <a:latin typeface="Arial"/>
                <a:cs typeface="Arial"/>
              </a:rPr>
              <a:t>zijn </a:t>
            </a:r>
            <a:r>
              <a:rPr sz="1800" spc="-90" dirty="0">
                <a:latin typeface="Arial"/>
                <a:cs typeface="Arial"/>
              </a:rPr>
              <a:t>€20 </a:t>
            </a:r>
            <a:r>
              <a:rPr sz="1800" spc="-50" dirty="0">
                <a:latin typeface="Arial"/>
                <a:cs typeface="Arial"/>
              </a:rPr>
              <a:t>per  </a:t>
            </a:r>
            <a:r>
              <a:rPr sz="1800" spc="-114" dirty="0">
                <a:latin typeface="Arial"/>
                <a:cs typeface="Arial"/>
              </a:rPr>
              <a:t>keer.</a:t>
            </a:r>
            <a:endParaRPr sz="1800">
              <a:latin typeface="Arial"/>
              <a:cs typeface="Arial"/>
            </a:endParaRPr>
          </a:p>
          <a:p>
            <a:pPr>
              <a:lnSpc>
                <a:spcPct val="100000"/>
              </a:lnSpc>
              <a:spcBef>
                <a:spcPts val="30"/>
              </a:spcBef>
            </a:pPr>
            <a:endParaRPr sz="1850">
              <a:latin typeface="Times New Roman"/>
              <a:cs typeface="Times New Roman"/>
            </a:endParaRPr>
          </a:p>
          <a:p>
            <a:pPr marL="12700" marR="226060">
              <a:lnSpc>
                <a:spcPct val="100000"/>
              </a:lnSpc>
            </a:pPr>
            <a:r>
              <a:rPr sz="1800" spc="-70" dirty="0">
                <a:latin typeface="Arial"/>
                <a:cs typeface="Arial"/>
              </a:rPr>
              <a:t>Het </a:t>
            </a:r>
            <a:r>
              <a:rPr sz="1800" spc="-75" dirty="0">
                <a:latin typeface="Arial"/>
                <a:cs typeface="Arial"/>
              </a:rPr>
              <a:t>lidmaatschap </a:t>
            </a:r>
            <a:r>
              <a:rPr sz="1800" spc="-50" dirty="0">
                <a:latin typeface="Arial"/>
                <a:cs typeface="Arial"/>
              </a:rPr>
              <a:t>voor </a:t>
            </a:r>
            <a:r>
              <a:rPr sz="1800" spc="-75" dirty="0">
                <a:latin typeface="Arial"/>
                <a:cs typeface="Arial"/>
              </a:rPr>
              <a:t>verenigingen </a:t>
            </a:r>
            <a:r>
              <a:rPr sz="1800" spc="-85" dirty="0">
                <a:latin typeface="Arial"/>
                <a:cs typeface="Arial"/>
              </a:rPr>
              <a:t>kost </a:t>
            </a:r>
            <a:r>
              <a:rPr sz="1800" spc="-90" dirty="0">
                <a:latin typeface="Arial"/>
                <a:cs typeface="Arial"/>
              </a:rPr>
              <a:t>€ 20 </a:t>
            </a:r>
            <a:r>
              <a:rPr sz="1800" spc="-50" dirty="0">
                <a:latin typeface="Arial"/>
                <a:cs typeface="Arial"/>
              </a:rPr>
              <a:t>per </a:t>
            </a:r>
            <a:r>
              <a:rPr sz="1800" spc="-60" dirty="0">
                <a:latin typeface="Arial"/>
                <a:cs typeface="Arial"/>
              </a:rPr>
              <a:t>jaar </a:t>
            </a:r>
            <a:r>
              <a:rPr sz="1800" spc="-85" dirty="0">
                <a:latin typeface="Arial"/>
                <a:cs typeface="Arial"/>
              </a:rPr>
              <a:t>en </a:t>
            </a:r>
            <a:r>
              <a:rPr sz="1800" spc="-90" dirty="0">
                <a:latin typeface="Arial"/>
                <a:cs typeface="Arial"/>
              </a:rPr>
              <a:t>dan  </a:t>
            </a:r>
            <a:r>
              <a:rPr sz="1800" spc="-20" dirty="0">
                <a:latin typeface="Arial"/>
                <a:cs typeface="Arial"/>
              </a:rPr>
              <a:t>krijgt </a:t>
            </a:r>
            <a:r>
              <a:rPr sz="1800" spc="-60" dirty="0">
                <a:latin typeface="Arial"/>
                <a:cs typeface="Arial"/>
              </a:rPr>
              <a:t>u </a:t>
            </a:r>
            <a:r>
              <a:rPr sz="1800" spc="-70" dirty="0">
                <a:latin typeface="Arial"/>
                <a:cs typeface="Arial"/>
              </a:rPr>
              <a:t>ook </a:t>
            </a:r>
            <a:r>
              <a:rPr sz="1800" spc="-95" dirty="0">
                <a:latin typeface="Arial"/>
                <a:cs typeface="Arial"/>
              </a:rPr>
              <a:t>nog </a:t>
            </a:r>
            <a:r>
              <a:rPr sz="1800" spc="-120" dirty="0">
                <a:latin typeface="Arial"/>
                <a:cs typeface="Arial"/>
              </a:rPr>
              <a:t>eens </a:t>
            </a:r>
            <a:r>
              <a:rPr sz="1800" spc="-90" dirty="0">
                <a:latin typeface="Arial"/>
                <a:cs typeface="Arial"/>
              </a:rPr>
              <a:t>20 </a:t>
            </a:r>
            <a:r>
              <a:rPr sz="1800" spc="-80" dirty="0">
                <a:latin typeface="Arial"/>
                <a:cs typeface="Arial"/>
              </a:rPr>
              <a:t>luxe </a:t>
            </a:r>
            <a:r>
              <a:rPr sz="1800" spc="-65" dirty="0">
                <a:latin typeface="Arial"/>
                <a:cs typeface="Arial"/>
              </a:rPr>
              <a:t>kaartspellen </a:t>
            </a:r>
            <a:r>
              <a:rPr sz="1800" spc="-75" dirty="0">
                <a:latin typeface="Arial"/>
                <a:cs typeface="Arial"/>
              </a:rPr>
              <a:t>(€ </a:t>
            </a:r>
            <a:r>
              <a:rPr sz="1800" spc="-80" dirty="0">
                <a:latin typeface="Arial"/>
                <a:cs typeface="Arial"/>
              </a:rPr>
              <a:t>30) </a:t>
            </a:r>
            <a:r>
              <a:rPr sz="1800" spc="-85" dirty="0">
                <a:latin typeface="Arial"/>
                <a:cs typeface="Arial"/>
              </a:rPr>
              <a:t>en </a:t>
            </a:r>
            <a:r>
              <a:rPr sz="1800" spc="-55" dirty="0">
                <a:latin typeface="Arial"/>
                <a:cs typeface="Arial"/>
              </a:rPr>
              <a:t>worden</a:t>
            </a:r>
            <a:r>
              <a:rPr sz="1800" spc="-185" dirty="0">
                <a:latin typeface="Arial"/>
                <a:cs typeface="Arial"/>
              </a:rPr>
              <a:t> </a:t>
            </a:r>
            <a:r>
              <a:rPr sz="1800" spc="-40" dirty="0">
                <a:latin typeface="Arial"/>
                <a:cs typeface="Arial"/>
              </a:rPr>
              <a:t>uw  </a:t>
            </a:r>
            <a:r>
              <a:rPr sz="1800" spc="-85" dirty="0">
                <a:latin typeface="Arial"/>
                <a:cs typeface="Arial"/>
              </a:rPr>
              <a:t>aankondigingen </a:t>
            </a:r>
            <a:r>
              <a:rPr sz="1800" spc="-70" dirty="0">
                <a:latin typeface="Arial"/>
                <a:cs typeface="Arial"/>
              </a:rPr>
              <a:t>gratis</a:t>
            </a:r>
            <a:r>
              <a:rPr sz="1800" spc="-105" dirty="0">
                <a:latin typeface="Arial"/>
                <a:cs typeface="Arial"/>
              </a:rPr>
              <a:t> </a:t>
            </a:r>
            <a:r>
              <a:rPr sz="1800" spc="-70" dirty="0">
                <a:latin typeface="Arial"/>
                <a:cs typeface="Arial"/>
              </a:rPr>
              <a:t>geplaatst.</a:t>
            </a:r>
            <a:endParaRPr sz="1800">
              <a:latin typeface="Arial"/>
              <a:cs typeface="Arial"/>
            </a:endParaRPr>
          </a:p>
        </p:txBody>
      </p:sp>
      <p:sp>
        <p:nvSpPr>
          <p:cNvPr id="6" name="object 6"/>
          <p:cNvSpPr/>
          <p:nvPr/>
        </p:nvSpPr>
        <p:spPr>
          <a:xfrm>
            <a:off x="2305811" y="7652003"/>
            <a:ext cx="1813560" cy="225399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9475" y="9212580"/>
            <a:ext cx="6303645" cy="524510"/>
          </a:xfrm>
          <a:custGeom>
            <a:avLst/>
            <a:gdLst/>
            <a:ahLst/>
            <a:cxnLst/>
            <a:rect l="l" t="t" r="r" b="b"/>
            <a:pathLst>
              <a:path w="6303645" h="524509">
                <a:moveTo>
                  <a:pt x="6215888" y="0"/>
                </a:moveTo>
                <a:lnTo>
                  <a:pt x="87375" y="0"/>
                </a:lnTo>
                <a:lnTo>
                  <a:pt x="53363" y="6865"/>
                </a:lnTo>
                <a:lnTo>
                  <a:pt x="25590" y="25590"/>
                </a:lnTo>
                <a:lnTo>
                  <a:pt x="6865" y="53363"/>
                </a:lnTo>
                <a:lnTo>
                  <a:pt x="0" y="87376"/>
                </a:lnTo>
                <a:lnTo>
                  <a:pt x="0" y="436880"/>
                </a:lnTo>
                <a:lnTo>
                  <a:pt x="6865" y="470886"/>
                </a:lnTo>
                <a:lnTo>
                  <a:pt x="25590" y="498660"/>
                </a:lnTo>
                <a:lnTo>
                  <a:pt x="53363" y="517388"/>
                </a:lnTo>
                <a:lnTo>
                  <a:pt x="87375" y="524256"/>
                </a:lnTo>
                <a:lnTo>
                  <a:pt x="6215888" y="524256"/>
                </a:lnTo>
                <a:lnTo>
                  <a:pt x="6249900" y="517388"/>
                </a:lnTo>
                <a:lnTo>
                  <a:pt x="6277673" y="498660"/>
                </a:lnTo>
                <a:lnTo>
                  <a:pt x="6296398" y="470886"/>
                </a:lnTo>
                <a:lnTo>
                  <a:pt x="6303264" y="436880"/>
                </a:lnTo>
                <a:lnTo>
                  <a:pt x="6303264" y="87376"/>
                </a:lnTo>
                <a:lnTo>
                  <a:pt x="6296398" y="53363"/>
                </a:lnTo>
                <a:lnTo>
                  <a:pt x="6277673" y="25590"/>
                </a:lnTo>
                <a:lnTo>
                  <a:pt x="6249900" y="6865"/>
                </a:lnTo>
                <a:lnTo>
                  <a:pt x="6215888" y="0"/>
                </a:lnTo>
                <a:close/>
              </a:path>
            </a:pathLst>
          </a:custGeom>
          <a:solidFill>
            <a:srgbClr val="6C1B7A"/>
          </a:solidFill>
        </p:spPr>
        <p:txBody>
          <a:bodyPr wrap="square" lIns="0" tIns="0" rIns="0" bIns="0" rtlCol="0"/>
          <a:lstStyle/>
          <a:p>
            <a:endParaRPr/>
          </a:p>
        </p:txBody>
      </p:sp>
      <p:sp>
        <p:nvSpPr>
          <p:cNvPr id="3" name="object 3"/>
          <p:cNvSpPr/>
          <p:nvPr/>
        </p:nvSpPr>
        <p:spPr>
          <a:xfrm>
            <a:off x="379475" y="9212580"/>
            <a:ext cx="6303645" cy="524510"/>
          </a:xfrm>
          <a:custGeom>
            <a:avLst/>
            <a:gdLst/>
            <a:ahLst/>
            <a:cxnLst/>
            <a:rect l="l" t="t" r="r" b="b"/>
            <a:pathLst>
              <a:path w="6303645" h="524509">
                <a:moveTo>
                  <a:pt x="0" y="87376"/>
                </a:moveTo>
                <a:lnTo>
                  <a:pt x="6865" y="53363"/>
                </a:lnTo>
                <a:lnTo>
                  <a:pt x="25590" y="25590"/>
                </a:lnTo>
                <a:lnTo>
                  <a:pt x="53363" y="6865"/>
                </a:lnTo>
                <a:lnTo>
                  <a:pt x="87375" y="0"/>
                </a:lnTo>
                <a:lnTo>
                  <a:pt x="6215888" y="0"/>
                </a:lnTo>
                <a:lnTo>
                  <a:pt x="6249900" y="6865"/>
                </a:lnTo>
                <a:lnTo>
                  <a:pt x="6277673" y="25590"/>
                </a:lnTo>
                <a:lnTo>
                  <a:pt x="6296398" y="53363"/>
                </a:lnTo>
                <a:lnTo>
                  <a:pt x="6303264" y="87376"/>
                </a:lnTo>
                <a:lnTo>
                  <a:pt x="6303264" y="436880"/>
                </a:lnTo>
                <a:lnTo>
                  <a:pt x="6296398" y="470886"/>
                </a:lnTo>
                <a:lnTo>
                  <a:pt x="6277673" y="498660"/>
                </a:lnTo>
                <a:lnTo>
                  <a:pt x="6249900" y="517388"/>
                </a:lnTo>
                <a:lnTo>
                  <a:pt x="6215888" y="524256"/>
                </a:lnTo>
                <a:lnTo>
                  <a:pt x="87375" y="524256"/>
                </a:lnTo>
                <a:lnTo>
                  <a:pt x="53363" y="517388"/>
                </a:lnTo>
                <a:lnTo>
                  <a:pt x="25590" y="498660"/>
                </a:lnTo>
                <a:lnTo>
                  <a:pt x="6865" y="470886"/>
                </a:lnTo>
                <a:lnTo>
                  <a:pt x="0" y="436880"/>
                </a:lnTo>
                <a:lnTo>
                  <a:pt x="0" y="87376"/>
                </a:lnTo>
                <a:close/>
              </a:path>
            </a:pathLst>
          </a:custGeom>
          <a:ln w="12192">
            <a:solidFill>
              <a:srgbClr val="41709C"/>
            </a:solidFill>
          </a:ln>
        </p:spPr>
        <p:txBody>
          <a:bodyPr wrap="square" lIns="0" tIns="0" rIns="0" bIns="0" rtlCol="0"/>
          <a:lstStyle/>
          <a:p>
            <a:endParaRPr/>
          </a:p>
        </p:txBody>
      </p:sp>
      <p:sp>
        <p:nvSpPr>
          <p:cNvPr id="4" name="object 4"/>
          <p:cNvSpPr txBox="1"/>
          <p:nvPr/>
        </p:nvSpPr>
        <p:spPr>
          <a:xfrm>
            <a:off x="3441572" y="306705"/>
            <a:ext cx="1950085" cy="1397635"/>
          </a:xfrm>
          <a:prstGeom prst="rect">
            <a:avLst/>
          </a:prstGeom>
        </p:spPr>
        <p:txBody>
          <a:bodyPr vert="horz" wrap="square" lIns="0" tIns="12700" rIns="0" bIns="0" rtlCol="0">
            <a:spAutoFit/>
          </a:bodyPr>
          <a:lstStyle/>
          <a:p>
            <a:pPr marL="12700" marR="145415">
              <a:lnSpc>
                <a:spcPct val="100000"/>
              </a:lnSpc>
              <a:spcBef>
                <a:spcPts val="100"/>
              </a:spcBef>
            </a:pPr>
            <a:r>
              <a:rPr sz="1800" i="1" spc="-55" dirty="0">
                <a:solidFill>
                  <a:srgbClr val="6C1B7A"/>
                </a:solidFill>
                <a:latin typeface="Trebuchet MS"/>
                <a:cs typeface="Trebuchet MS"/>
              </a:rPr>
              <a:t>De </a:t>
            </a:r>
            <a:r>
              <a:rPr sz="1800" i="1" spc="-80" dirty="0">
                <a:solidFill>
                  <a:srgbClr val="6C1B7A"/>
                </a:solidFill>
                <a:latin typeface="Trebuchet MS"/>
                <a:cs typeface="Trebuchet MS"/>
              </a:rPr>
              <a:t>Ruggestee  </a:t>
            </a:r>
            <a:r>
              <a:rPr sz="1800" i="1" spc="-90" dirty="0">
                <a:solidFill>
                  <a:srgbClr val="6C1B7A"/>
                </a:solidFill>
                <a:latin typeface="Trebuchet MS"/>
                <a:cs typeface="Trebuchet MS"/>
              </a:rPr>
              <a:t>Krimweg </a:t>
            </a:r>
            <a:r>
              <a:rPr sz="1800" i="1" spc="-35" dirty="0">
                <a:solidFill>
                  <a:srgbClr val="6C1B7A"/>
                </a:solidFill>
                <a:latin typeface="Trebuchet MS"/>
                <a:cs typeface="Trebuchet MS"/>
              </a:rPr>
              <a:t>152 </a:t>
            </a:r>
            <a:r>
              <a:rPr sz="1800" i="1" spc="235" dirty="0">
                <a:solidFill>
                  <a:srgbClr val="6C1B7A"/>
                </a:solidFill>
                <a:latin typeface="Trebuchet MS"/>
                <a:cs typeface="Trebuchet MS"/>
              </a:rPr>
              <a:t>–</a:t>
            </a:r>
            <a:r>
              <a:rPr sz="1800" i="1" spc="-340" dirty="0">
                <a:solidFill>
                  <a:srgbClr val="6C1B7A"/>
                </a:solidFill>
                <a:latin typeface="Trebuchet MS"/>
                <a:cs typeface="Trebuchet MS"/>
              </a:rPr>
              <a:t> </a:t>
            </a:r>
            <a:r>
              <a:rPr sz="1800" i="1" spc="-40" dirty="0">
                <a:solidFill>
                  <a:srgbClr val="6C1B7A"/>
                </a:solidFill>
                <a:latin typeface="Trebuchet MS"/>
                <a:cs typeface="Trebuchet MS"/>
              </a:rPr>
              <a:t>154  </a:t>
            </a:r>
            <a:r>
              <a:rPr sz="1800" i="1" spc="-90" dirty="0">
                <a:solidFill>
                  <a:srgbClr val="6C1B7A"/>
                </a:solidFill>
                <a:latin typeface="Trebuchet MS"/>
                <a:cs typeface="Trebuchet MS"/>
              </a:rPr>
              <a:t>Hoenderloo</a:t>
            </a:r>
            <a:endParaRPr sz="1800">
              <a:latin typeface="Trebuchet MS"/>
              <a:cs typeface="Trebuchet MS"/>
            </a:endParaRPr>
          </a:p>
          <a:p>
            <a:pPr marL="12700">
              <a:lnSpc>
                <a:spcPct val="100000"/>
              </a:lnSpc>
            </a:pPr>
            <a:r>
              <a:rPr sz="1800" i="1" spc="-200" dirty="0">
                <a:solidFill>
                  <a:srgbClr val="6C1B7A"/>
                </a:solidFill>
                <a:latin typeface="Trebuchet MS"/>
                <a:cs typeface="Trebuchet MS"/>
              </a:rPr>
              <a:t>Tel.: </a:t>
            </a:r>
            <a:r>
              <a:rPr sz="1800" i="1" spc="-35" dirty="0">
                <a:solidFill>
                  <a:srgbClr val="6C1B7A"/>
                </a:solidFill>
                <a:latin typeface="Trebuchet MS"/>
                <a:cs typeface="Trebuchet MS"/>
              </a:rPr>
              <a:t>055 </a:t>
            </a:r>
            <a:r>
              <a:rPr sz="1800" i="1" spc="235" dirty="0">
                <a:solidFill>
                  <a:srgbClr val="6C1B7A"/>
                </a:solidFill>
                <a:latin typeface="Trebuchet MS"/>
                <a:cs typeface="Trebuchet MS"/>
              </a:rPr>
              <a:t>–</a:t>
            </a:r>
            <a:r>
              <a:rPr sz="1800" i="1" spc="-190" dirty="0">
                <a:solidFill>
                  <a:srgbClr val="6C1B7A"/>
                </a:solidFill>
                <a:latin typeface="Trebuchet MS"/>
                <a:cs typeface="Trebuchet MS"/>
              </a:rPr>
              <a:t> </a:t>
            </a:r>
            <a:r>
              <a:rPr sz="1800" i="1" spc="-40" dirty="0">
                <a:solidFill>
                  <a:srgbClr val="6C1B7A"/>
                </a:solidFill>
                <a:latin typeface="Trebuchet MS"/>
                <a:cs typeface="Trebuchet MS"/>
              </a:rPr>
              <a:t>3781666</a:t>
            </a:r>
            <a:endParaRPr sz="1800">
              <a:latin typeface="Trebuchet MS"/>
              <a:cs typeface="Trebuchet MS"/>
            </a:endParaRPr>
          </a:p>
          <a:p>
            <a:pPr marL="29209">
              <a:lnSpc>
                <a:spcPct val="100000"/>
              </a:lnSpc>
            </a:pPr>
            <a:r>
              <a:rPr sz="1800" i="1" spc="-105" dirty="0">
                <a:solidFill>
                  <a:srgbClr val="6C1B7A"/>
                </a:solidFill>
                <a:latin typeface="Trebuchet MS"/>
                <a:cs typeface="Trebuchet MS"/>
                <a:hlinkClick r:id="rId2"/>
              </a:rPr>
              <a:t>www.deruggestee.nl</a:t>
            </a:r>
            <a:endParaRPr sz="1800">
              <a:latin typeface="Trebuchet MS"/>
              <a:cs typeface="Trebuchet MS"/>
            </a:endParaRPr>
          </a:p>
        </p:txBody>
      </p:sp>
      <p:sp>
        <p:nvSpPr>
          <p:cNvPr id="5" name="object 5"/>
          <p:cNvSpPr txBox="1"/>
          <p:nvPr/>
        </p:nvSpPr>
        <p:spPr>
          <a:xfrm>
            <a:off x="342900" y="4452092"/>
            <a:ext cx="268605" cy="362585"/>
          </a:xfrm>
          <a:prstGeom prst="rect">
            <a:avLst/>
          </a:prstGeom>
        </p:spPr>
        <p:txBody>
          <a:bodyPr vert="horz" wrap="square" lIns="0" tIns="635" rIns="0" bIns="0" rtlCol="0">
            <a:spAutoFit/>
          </a:bodyPr>
          <a:lstStyle/>
          <a:p>
            <a:pPr>
              <a:lnSpc>
                <a:spcPts val="1440"/>
              </a:lnSpc>
              <a:spcBef>
                <a:spcPts val="5"/>
              </a:spcBef>
            </a:pPr>
            <a:r>
              <a:rPr sz="1200" spc="45" dirty="0">
                <a:latin typeface="Trebuchet MS"/>
                <a:cs typeface="Trebuchet MS"/>
              </a:rPr>
              <a:t>in  </a:t>
            </a:r>
            <a:r>
              <a:rPr sz="1200" spc="85" dirty="0">
                <a:latin typeface="Trebuchet MS"/>
                <a:cs typeface="Trebuchet MS"/>
              </a:rPr>
              <a:t>b</a:t>
            </a:r>
            <a:r>
              <a:rPr sz="1200" spc="90" dirty="0">
                <a:latin typeface="Trebuchet MS"/>
                <a:cs typeface="Trebuchet MS"/>
              </a:rPr>
              <a:t>o</a:t>
            </a:r>
            <a:r>
              <a:rPr sz="1200" spc="125" dirty="0">
                <a:latin typeface="Trebuchet MS"/>
                <a:cs typeface="Trebuchet MS"/>
              </a:rPr>
              <a:t>s</a:t>
            </a:r>
            <a:endParaRPr sz="1200">
              <a:latin typeface="Trebuchet MS"/>
              <a:cs typeface="Trebuchet MS"/>
            </a:endParaRPr>
          </a:p>
        </p:txBody>
      </p:sp>
      <p:sp>
        <p:nvSpPr>
          <p:cNvPr id="6" name="object 6"/>
          <p:cNvSpPr txBox="1"/>
          <p:nvPr/>
        </p:nvSpPr>
        <p:spPr>
          <a:xfrm>
            <a:off x="342900" y="6159225"/>
            <a:ext cx="1649095" cy="179705"/>
          </a:xfrm>
          <a:prstGeom prst="rect">
            <a:avLst/>
          </a:prstGeom>
        </p:spPr>
        <p:txBody>
          <a:bodyPr vert="horz" wrap="square" lIns="0" tIns="0" rIns="0" bIns="0" rtlCol="0">
            <a:spAutoFit/>
          </a:bodyPr>
          <a:lstStyle/>
          <a:p>
            <a:pPr>
              <a:lnSpc>
                <a:spcPts val="1400"/>
              </a:lnSpc>
            </a:pPr>
            <a:r>
              <a:rPr sz="1200" spc="5" dirty="0">
                <a:latin typeface="Trebuchet MS"/>
                <a:cs typeface="Trebuchet MS"/>
              </a:rPr>
              <a:t>receptie. </a:t>
            </a:r>
            <a:r>
              <a:rPr sz="1200" spc="105" dirty="0">
                <a:latin typeface="Trebuchet MS"/>
                <a:cs typeface="Trebuchet MS"/>
              </a:rPr>
              <a:t>Ook</a:t>
            </a:r>
            <a:r>
              <a:rPr sz="1200" spc="-65" dirty="0">
                <a:latin typeface="Trebuchet MS"/>
                <a:cs typeface="Trebuchet MS"/>
              </a:rPr>
              <a:t> </a:t>
            </a:r>
            <a:r>
              <a:rPr sz="1200" spc="20" dirty="0">
                <a:latin typeface="Trebuchet MS"/>
                <a:cs typeface="Trebuchet MS"/>
              </a:rPr>
              <a:t>bedrijfs-</a:t>
            </a:r>
            <a:endParaRPr sz="1200">
              <a:latin typeface="Trebuchet MS"/>
              <a:cs typeface="Trebuchet MS"/>
            </a:endParaRPr>
          </a:p>
        </p:txBody>
      </p:sp>
      <p:sp>
        <p:nvSpPr>
          <p:cNvPr id="7" name="object 7"/>
          <p:cNvSpPr txBox="1"/>
          <p:nvPr/>
        </p:nvSpPr>
        <p:spPr>
          <a:xfrm>
            <a:off x="330200" y="2087118"/>
            <a:ext cx="6376670" cy="6945630"/>
          </a:xfrm>
          <a:prstGeom prst="rect">
            <a:avLst/>
          </a:prstGeom>
        </p:spPr>
        <p:txBody>
          <a:bodyPr vert="horz" wrap="square" lIns="0" tIns="12700" rIns="0" bIns="0" rtlCol="0">
            <a:spAutoFit/>
          </a:bodyPr>
          <a:lstStyle/>
          <a:p>
            <a:pPr marL="2250440" marR="321945">
              <a:lnSpc>
                <a:spcPct val="100000"/>
              </a:lnSpc>
              <a:spcBef>
                <a:spcPts val="100"/>
              </a:spcBef>
            </a:pPr>
            <a:r>
              <a:rPr sz="1200" spc="45" dirty="0">
                <a:latin typeface="Trebuchet MS"/>
                <a:cs typeface="Trebuchet MS"/>
              </a:rPr>
              <a:t>Gelegen </a:t>
            </a:r>
            <a:r>
              <a:rPr sz="1200" spc="90" dirty="0">
                <a:latin typeface="Trebuchet MS"/>
                <a:cs typeface="Trebuchet MS"/>
              </a:rPr>
              <a:t>op </a:t>
            </a:r>
            <a:r>
              <a:rPr sz="1200" spc="35" dirty="0">
                <a:latin typeface="Trebuchet MS"/>
                <a:cs typeface="Trebuchet MS"/>
              </a:rPr>
              <a:t>een </a:t>
            </a:r>
            <a:r>
              <a:rPr sz="1200" spc="40" dirty="0">
                <a:latin typeface="Trebuchet MS"/>
                <a:cs typeface="Trebuchet MS"/>
              </a:rPr>
              <a:t>prachtige </a:t>
            </a:r>
            <a:r>
              <a:rPr sz="1200" spc="20" dirty="0">
                <a:latin typeface="Trebuchet MS"/>
                <a:cs typeface="Trebuchet MS"/>
              </a:rPr>
              <a:t>locatie </a:t>
            </a:r>
            <a:r>
              <a:rPr sz="1200" spc="90" dirty="0">
                <a:latin typeface="Trebuchet MS"/>
                <a:cs typeface="Trebuchet MS"/>
              </a:rPr>
              <a:t>op </a:t>
            </a:r>
            <a:r>
              <a:rPr sz="1200" spc="45" dirty="0">
                <a:latin typeface="Trebuchet MS"/>
                <a:cs typeface="Trebuchet MS"/>
              </a:rPr>
              <a:t>de </a:t>
            </a:r>
            <a:r>
              <a:rPr sz="1200" spc="25" dirty="0">
                <a:latin typeface="Trebuchet MS"/>
                <a:cs typeface="Trebuchet MS"/>
              </a:rPr>
              <a:t>Veluwe </a:t>
            </a:r>
            <a:r>
              <a:rPr sz="1200" spc="40" dirty="0">
                <a:latin typeface="Trebuchet MS"/>
                <a:cs typeface="Trebuchet MS"/>
              </a:rPr>
              <a:t>in  </a:t>
            </a:r>
            <a:r>
              <a:rPr sz="1200" spc="45" dirty="0">
                <a:latin typeface="Trebuchet MS"/>
                <a:cs typeface="Trebuchet MS"/>
              </a:rPr>
              <a:t>Hoenderloo,</a:t>
            </a:r>
            <a:r>
              <a:rPr sz="1200" spc="-30" dirty="0">
                <a:latin typeface="Trebuchet MS"/>
                <a:cs typeface="Trebuchet MS"/>
              </a:rPr>
              <a:t> </a:t>
            </a:r>
            <a:r>
              <a:rPr sz="1200" spc="75" dirty="0">
                <a:latin typeface="Trebuchet MS"/>
                <a:cs typeface="Trebuchet MS"/>
              </a:rPr>
              <a:t>omringd</a:t>
            </a:r>
            <a:r>
              <a:rPr sz="1200" spc="15" dirty="0">
                <a:latin typeface="Trebuchet MS"/>
                <a:cs typeface="Trebuchet MS"/>
              </a:rPr>
              <a:t> </a:t>
            </a:r>
            <a:r>
              <a:rPr sz="1200" spc="75" dirty="0">
                <a:latin typeface="Trebuchet MS"/>
                <a:cs typeface="Trebuchet MS"/>
              </a:rPr>
              <a:t>door</a:t>
            </a:r>
            <a:r>
              <a:rPr sz="1200" spc="-5" dirty="0">
                <a:latin typeface="Trebuchet MS"/>
                <a:cs typeface="Trebuchet MS"/>
              </a:rPr>
              <a:t> </a:t>
            </a:r>
            <a:r>
              <a:rPr sz="1200" spc="85" dirty="0">
                <a:latin typeface="Trebuchet MS"/>
                <a:cs typeface="Trebuchet MS"/>
              </a:rPr>
              <a:t>bossen</a:t>
            </a:r>
            <a:r>
              <a:rPr sz="1200" dirty="0">
                <a:latin typeface="Trebuchet MS"/>
                <a:cs typeface="Trebuchet MS"/>
              </a:rPr>
              <a:t> </a:t>
            </a:r>
            <a:r>
              <a:rPr sz="1200" spc="50" dirty="0">
                <a:latin typeface="Trebuchet MS"/>
                <a:cs typeface="Trebuchet MS"/>
              </a:rPr>
              <a:t>en</a:t>
            </a:r>
            <a:r>
              <a:rPr sz="1200" spc="20" dirty="0">
                <a:latin typeface="Trebuchet MS"/>
                <a:cs typeface="Trebuchet MS"/>
              </a:rPr>
              <a:t> heide,</a:t>
            </a:r>
            <a:r>
              <a:rPr sz="1200" spc="-10" dirty="0">
                <a:latin typeface="Trebuchet MS"/>
                <a:cs typeface="Trebuchet MS"/>
              </a:rPr>
              <a:t> </a:t>
            </a:r>
            <a:r>
              <a:rPr sz="1200" spc="15" dirty="0">
                <a:latin typeface="Trebuchet MS"/>
                <a:cs typeface="Trebuchet MS"/>
              </a:rPr>
              <a:t>vlakbij  </a:t>
            </a:r>
            <a:r>
              <a:rPr sz="1200" spc="25" dirty="0">
                <a:latin typeface="Trebuchet MS"/>
                <a:cs typeface="Trebuchet MS"/>
              </a:rPr>
              <a:t>het </a:t>
            </a:r>
            <a:r>
              <a:rPr sz="1200" spc="40" dirty="0">
                <a:latin typeface="Trebuchet MS"/>
                <a:cs typeface="Trebuchet MS"/>
              </a:rPr>
              <a:t>Nationale </a:t>
            </a:r>
            <a:r>
              <a:rPr sz="1200" spc="30" dirty="0">
                <a:latin typeface="Trebuchet MS"/>
                <a:cs typeface="Trebuchet MS"/>
              </a:rPr>
              <a:t>Park </a:t>
            </a:r>
            <a:r>
              <a:rPr sz="1200" spc="-35" dirty="0">
                <a:latin typeface="Trebuchet MS"/>
                <a:cs typeface="Trebuchet MS"/>
              </a:rPr>
              <a:t>“de </a:t>
            </a:r>
            <a:r>
              <a:rPr sz="1200" spc="90" dirty="0">
                <a:latin typeface="Trebuchet MS"/>
                <a:cs typeface="Trebuchet MS"/>
              </a:rPr>
              <a:t>Hoge </a:t>
            </a:r>
            <a:r>
              <a:rPr sz="1200" spc="-5" dirty="0">
                <a:latin typeface="Trebuchet MS"/>
                <a:cs typeface="Trebuchet MS"/>
              </a:rPr>
              <a:t>Veluwe” </a:t>
            </a:r>
            <a:r>
              <a:rPr sz="1200" spc="50" dirty="0">
                <a:latin typeface="Trebuchet MS"/>
                <a:cs typeface="Trebuchet MS"/>
              </a:rPr>
              <a:t>en </a:t>
            </a:r>
            <a:r>
              <a:rPr sz="1200" spc="65" dirty="0">
                <a:latin typeface="Trebuchet MS"/>
                <a:cs typeface="Trebuchet MS"/>
              </a:rPr>
              <a:t>midden </a:t>
            </a:r>
            <a:r>
              <a:rPr sz="1200" spc="40" dirty="0">
                <a:latin typeface="Trebuchet MS"/>
                <a:cs typeface="Trebuchet MS"/>
              </a:rPr>
              <a:t>in  </a:t>
            </a:r>
            <a:r>
              <a:rPr sz="1200" spc="25" dirty="0">
                <a:latin typeface="Trebuchet MS"/>
                <a:cs typeface="Trebuchet MS"/>
              </a:rPr>
              <a:t>het </a:t>
            </a:r>
            <a:r>
              <a:rPr sz="1200" spc="35" dirty="0">
                <a:latin typeface="Trebuchet MS"/>
                <a:cs typeface="Trebuchet MS"/>
              </a:rPr>
              <a:t>Centraal </a:t>
            </a:r>
            <a:r>
              <a:rPr sz="1200" spc="40" dirty="0">
                <a:latin typeface="Trebuchet MS"/>
                <a:cs typeface="Trebuchet MS"/>
              </a:rPr>
              <a:t>Veluws</a:t>
            </a:r>
            <a:r>
              <a:rPr sz="1200" spc="-10" dirty="0">
                <a:latin typeface="Trebuchet MS"/>
                <a:cs typeface="Trebuchet MS"/>
              </a:rPr>
              <a:t> </a:t>
            </a:r>
            <a:r>
              <a:rPr sz="1200" spc="40" dirty="0">
                <a:latin typeface="Trebuchet MS"/>
                <a:cs typeface="Trebuchet MS"/>
              </a:rPr>
              <a:t>natuurgebied.</a:t>
            </a:r>
            <a:endParaRPr sz="1200">
              <a:latin typeface="Trebuchet MS"/>
              <a:cs typeface="Trebuchet MS"/>
            </a:endParaRPr>
          </a:p>
          <a:p>
            <a:pPr marL="2250440" marR="539115">
              <a:lnSpc>
                <a:spcPct val="100000"/>
              </a:lnSpc>
              <a:spcBef>
                <a:spcPts val="480"/>
              </a:spcBef>
            </a:pPr>
            <a:r>
              <a:rPr sz="1200" spc="35" dirty="0">
                <a:latin typeface="Trebuchet MS"/>
                <a:cs typeface="Trebuchet MS"/>
              </a:rPr>
              <a:t>Restaurant </a:t>
            </a:r>
            <a:r>
              <a:rPr sz="1200" spc="45" dirty="0">
                <a:latin typeface="Trebuchet MS"/>
                <a:cs typeface="Trebuchet MS"/>
              </a:rPr>
              <a:t>de </a:t>
            </a:r>
            <a:r>
              <a:rPr sz="1200" spc="65" dirty="0">
                <a:latin typeface="Trebuchet MS"/>
                <a:cs typeface="Trebuchet MS"/>
              </a:rPr>
              <a:t>Ruggestee </a:t>
            </a:r>
            <a:r>
              <a:rPr sz="1200" spc="60" dirty="0">
                <a:latin typeface="Trebuchet MS"/>
                <a:cs typeface="Trebuchet MS"/>
              </a:rPr>
              <a:t>is </a:t>
            </a:r>
            <a:r>
              <a:rPr sz="1200" spc="35" dirty="0">
                <a:latin typeface="Trebuchet MS"/>
                <a:cs typeface="Trebuchet MS"/>
              </a:rPr>
              <a:t>een</a:t>
            </a:r>
            <a:r>
              <a:rPr sz="1200" spc="-235" dirty="0">
                <a:latin typeface="Trebuchet MS"/>
                <a:cs typeface="Trebuchet MS"/>
              </a:rPr>
              <a:t> </a:t>
            </a:r>
            <a:r>
              <a:rPr sz="1200" spc="35" dirty="0">
                <a:latin typeface="Trebuchet MS"/>
                <a:cs typeface="Trebuchet MS"/>
              </a:rPr>
              <a:t>multifunctioneel  </a:t>
            </a:r>
            <a:r>
              <a:rPr sz="1200" spc="75" dirty="0">
                <a:latin typeface="Trebuchet MS"/>
                <a:cs typeface="Trebuchet MS"/>
              </a:rPr>
              <a:t>gebouw </a:t>
            </a:r>
            <a:r>
              <a:rPr sz="1200" spc="35" dirty="0">
                <a:latin typeface="Trebuchet MS"/>
                <a:cs typeface="Trebuchet MS"/>
              </a:rPr>
              <a:t>met een </a:t>
            </a:r>
            <a:r>
              <a:rPr sz="1200" spc="45" dirty="0">
                <a:latin typeface="Trebuchet MS"/>
                <a:cs typeface="Trebuchet MS"/>
              </a:rPr>
              <a:t>aflopend </a:t>
            </a:r>
            <a:r>
              <a:rPr sz="1200" spc="30" dirty="0">
                <a:latin typeface="Trebuchet MS"/>
                <a:cs typeface="Trebuchet MS"/>
              </a:rPr>
              <a:t>dak. </a:t>
            </a:r>
            <a:r>
              <a:rPr sz="1200" spc="60" dirty="0">
                <a:latin typeface="Trebuchet MS"/>
                <a:cs typeface="Trebuchet MS"/>
              </a:rPr>
              <a:t>Voorzien</a:t>
            </a:r>
            <a:r>
              <a:rPr sz="1200" spc="-220" dirty="0">
                <a:latin typeface="Trebuchet MS"/>
                <a:cs typeface="Trebuchet MS"/>
              </a:rPr>
              <a:t> </a:t>
            </a:r>
            <a:r>
              <a:rPr sz="1200" spc="35" dirty="0">
                <a:latin typeface="Trebuchet MS"/>
                <a:cs typeface="Trebuchet MS"/>
              </a:rPr>
              <a:t>van</a:t>
            </a:r>
            <a:endParaRPr sz="1200">
              <a:latin typeface="Trebuchet MS"/>
              <a:cs typeface="Trebuchet MS"/>
            </a:endParaRPr>
          </a:p>
          <a:p>
            <a:pPr marL="2250440" marR="506730">
              <a:lnSpc>
                <a:spcPct val="100000"/>
              </a:lnSpc>
            </a:pPr>
            <a:r>
              <a:rPr sz="1200" spc="125" dirty="0">
                <a:latin typeface="Trebuchet MS"/>
                <a:cs typeface="Trebuchet MS"/>
              </a:rPr>
              <a:t>2 </a:t>
            </a:r>
            <a:r>
              <a:rPr sz="1200" spc="50" dirty="0">
                <a:latin typeface="Trebuchet MS"/>
                <a:cs typeface="Trebuchet MS"/>
              </a:rPr>
              <a:t>etages </a:t>
            </a:r>
            <a:r>
              <a:rPr sz="1200" spc="35" dirty="0">
                <a:latin typeface="Trebuchet MS"/>
                <a:cs typeface="Trebuchet MS"/>
              </a:rPr>
              <a:t>met </a:t>
            </a:r>
            <a:r>
              <a:rPr sz="1200" spc="-15" dirty="0">
                <a:latin typeface="Trebuchet MS"/>
                <a:cs typeface="Trebuchet MS"/>
              </a:rPr>
              <a:t>lift, </a:t>
            </a:r>
            <a:r>
              <a:rPr sz="1200" spc="30" dirty="0">
                <a:latin typeface="Trebuchet MS"/>
                <a:cs typeface="Trebuchet MS"/>
              </a:rPr>
              <a:t>sfeervol </a:t>
            </a:r>
            <a:r>
              <a:rPr sz="1200" spc="35" dirty="0">
                <a:latin typeface="Trebuchet MS"/>
                <a:cs typeface="Trebuchet MS"/>
              </a:rPr>
              <a:t>ingericht </a:t>
            </a:r>
            <a:r>
              <a:rPr sz="1200" spc="50" dirty="0">
                <a:latin typeface="Trebuchet MS"/>
                <a:cs typeface="Trebuchet MS"/>
              </a:rPr>
              <a:t>en </a:t>
            </a:r>
            <a:r>
              <a:rPr sz="1200" spc="40" dirty="0">
                <a:latin typeface="Trebuchet MS"/>
                <a:cs typeface="Trebuchet MS"/>
              </a:rPr>
              <a:t>van </a:t>
            </a:r>
            <a:r>
              <a:rPr sz="1200" dirty="0">
                <a:latin typeface="Trebuchet MS"/>
                <a:cs typeface="Trebuchet MS"/>
              </a:rPr>
              <a:t>alle  </a:t>
            </a:r>
            <a:r>
              <a:rPr sz="1200" spc="70" dirty="0">
                <a:latin typeface="Trebuchet MS"/>
                <a:cs typeface="Trebuchet MS"/>
              </a:rPr>
              <a:t>gemakken </a:t>
            </a:r>
            <a:r>
              <a:rPr sz="1200" spc="40" dirty="0">
                <a:latin typeface="Trebuchet MS"/>
                <a:cs typeface="Trebuchet MS"/>
              </a:rPr>
              <a:t>voorzien. </a:t>
            </a:r>
            <a:r>
              <a:rPr sz="1200" spc="55" dirty="0">
                <a:latin typeface="Trebuchet MS"/>
                <a:cs typeface="Trebuchet MS"/>
              </a:rPr>
              <a:t>Naast </a:t>
            </a:r>
            <a:r>
              <a:rPr sz="1200" spc="25" dirty="0">
                <a:latin typeface="Trebuchet MS"/>
                <a:cs typeface="Trebuchet MS"/>
              </a:rPr>
              <a:t>het </a:t>
            </a:r>
            <a:r>
              <a:rPr sz="1200" spc="35" dirty="0">
                <a:latin typeface="Trebuchet MS"/>
                <a:cs typeface="Trebuchet MS"/>
              </a:rPr>
              <a:t>restaurant </a:t>
            </a:r>
            <a:r>
              <a:rPr sz="1200" spc="25" dirty="0">
                <a:latin typeface="Trebuchet MS"/>
                <a:cs typeface="Trebuchet MS"/>
              </a:rPr>
              <a:t>vindt</a:t>
            </a:r>
            <a:r>
              <a:rPr sz="1200" spc="-180" dirty="0">
                <a:latin typeface="Trebuchet MS"/>
                <a:cs typeface="Trebuchet MS"/>
              </a:rPr>
              <a:t> </a:t>
            </a:r>
            <a:r>
              <a:rPr sz="1200" spc="85" dirty="0">
                <a:latin typeface="Trebuchet MS"/>
                <a:cs typeface="Trebuchet MS"/>
              </a:rPr>
              <a:t>u  </a:t>
            </a:r>
            <a:r>
              <a:rPr sz="1200" spc="50" dirty="0">
                <a:latin typeface="Trebuchet MS"/>
                <a:cs typeface="Trebuchet MS"/>
              </a:rPr>
              <a:t>voldoende gratis </a:t>
            </a:r>
            <a:r>
              <a:rPr sz="1200" spc="45" dirty="0">
                <a:latin typeface="Trebuchet MS"/>
                <a:cs typeface="Trebuchet MS"/>
              </a:rPr>
              <a:t>parkeergelegenheid </a:t>
            </a:r>
            <a:r>
              <a:rPr sz="1200" spc="30" dirty="0">
                <a:latin typeface="Trebuchet MS"/>
                <a:cs typeface="Trebuchet MS"/>
              </a:rPr>
              <a:t>die </a:t>
            </a:r>
            <a:r>
              <a:rPr sz="1200" spc="85" dirty="0">
                <a:latin typeface="Trebuchet MS"/>
                <a:cs typeface="Trebuchet MS"/>
              </a:rPr>
              <a:t>goed  </a:t>
            </a:r>
            <a:r>
              <a:rPr sz="1200" spc="35" dirty="0">
                <a:latin typeface="Trebuchet MS"/>
                <a:cs typeface="Trebuchet MS"/>
              </a:rPr>
              <a:t>bereikbaar</a:t>
            </a:r>
            <a:r>
              <a:rPr sz="1200" spc="-20" dirty="0">
                <a:latin typeface="Trebuchet MS"/>
                <a:cs typeface="Trebuchet MS"/>
              </a:rPr>
              <a:t> </a:t>
            </a:r>
            <a:r>
              <a:rPr sz="1200" spc="20" dirty="0">
                <a:latin typeface="Trebuchet MS"/>
                <a:cs typeface="Trebuchet MS"/>
              </a:rPr>
              <a:t>is</a:t>
            </a:r>
            <a:r>
              <a:rPr sz="1400" spc="20" dirty="0">
                <a:latin typeface="Trebuchet MS"/>
                <a:cs typeface="Trebuchet MS"/>
              </a:rPr>
              <a:t>.</a:t>
            </a:r>
            <a:endParaRPr sz="1400">
              <a:latin typeface="Trebuchet MS"/>
              <a:cs typeface="Trebuchet MS"/>
            </a:endParaRPr>
          </a:p>
          <a:p>
            <a:pPr marL="2250440" marR="5080">
              <a:lnSpc>
                <a:spcPct val="100000"/>
              </a:lnSpc>
              <a:spcBef>
                <a:spcPts val="480"/>
              </a:spcBef>
            </a:pPr>
            <a:r>
              <a:rPr sz="1200" spc="110" dirty="0">
                <a:latin typeface="Trebuchet MS"/>
                <a:cs typeface="Trebuchet MS"/>
              </a:rPr>
              <a:t>Ons </a:t>
            </a:r>
            <a:r>
              <a:rPr sz="1200" spc="25" dirty="0">
                <a:latin typeface="Trebuchet MS"/>
                <a:cs typeface="Trebuchet MS"/>
              </a:rPr>
              <a:t>sfeervolle </a:t>
            </a:r>
            <a:r>
              <a:rPr sz="1200" spc="30" dirty="0">
                <a:latin typeface="Trebuchet MS"/>
                <a:cs typeface="Trebuchet MS"/>
              </a:rPr>
              <a:t>restaurant </a:t>
            </a:r>
            <a:r>
              <a:rPr sz="1200" spc="60" dirty="0">
                <a:latin typeface="Trebuchet MS"/>
                <a:cs typeface="Trebuchet MS"/>
              </a:rPr>
              <a:t>(70 </a:t>
            </a:r>
            <a:r>
              <a:rPr sz="1200" spc="30" dirty="0">
                <a:latin typeface="Trebuchet MS"/>
                <a:cs typeface="Trebuchet MS"/>
              </a:rPr>
              <a:t>zitplaatsen) </a:t>
            </a:r>
            <a:r>
              <a:rPr sz="1200" spc="60" dirty="0">
                <a:latin typeface="Trebuchet MS"/>
                <a:cs typeface="Trebuchet MS"/>
              </a:rPr>
              <a:t>is gelegen  </a:t>
            </a:r>
            <a:r>
              <a:rPr sz="1200" spc="5" dirty="0">
                <a:latin typeface="Trebuchet MS"/>
                <a:cs typeface="Trebuchet MS"/>
              </a:rPr>
              <a:t>twee </a:t>
            </a:r>
            <a:r>
              <a:rPr sz="1200" spc="35" dirty="0">
                <a:latin typeface="Trebuchet MS"/>
                <a:cs typeface="Trebuchet MS"/>
              </a:rPr>
              <a:t>kilometer </a:t>
            </a:r>
            <a:r>
              <a:rPr sz="1200" spc="25" dirty="0">
                <a:latin typeface="Trebuchet MS"/>
                <a:cs typeface="Trebuchet MS"/>
              </a:rPr>
              <a:t>vanaf het </a:t>
            </a:r>
            <a:r>
              <a:rPr sz="1200" spc="35" dirty="0">
                <a:latin typeface="Trebuchet MS"/>
                <a:cs typeface="Trebuchet MS"/>
              </a:rPr>
              <a:t>pittoreske dorpje </a:t>
            </a:r>
            <a:r>
              <a:rPr sz="1200" spc="60" dirty="0">
                <a:latin typeface="Trebuchet MS"/>
                <a:cs typeface="Trebuchet MS"/>
              </a:rPr>
              <a:t>Hoenderloo  </a:t>
            </a:r>
            <a:r>
              <a:rPr sz="1200" spc="40" dirty="0">
                <a:latin typeface="Trebuchet MS"/>
                <a:cs typeface="Trebuchet MS"/>
              </a:rPr>
              <a:t>in </a:t>
            </a:r>
            <a:r>
              <a:rPr sz="1200" spc="45" dirty="0">
                <a:latin typeface="Trebuchet MS"/>
                <a:cs typeface="Trebuchet MS"/>
              </a:rPr>
              <a:t>de </a:t>
            </a:r>
            <a:r>
              <a:rPr sz="1200" spc="40" dirty="0">
                <a:latin typeface="Trebuchet MS"/>
                <a:cs typeface="Trebuchet MS"/>
              </a:rPr>
              <a:t>prachtige </a:t>
            </a:r>
            <a:r>
              <a:rPr sz="1200" spc="45" dirty="0">
                <a:latin typeface="Trebuchet MS"/>
                <a:cs typeface="Trebuchet MS"/>
              </a:rPr>
              <a:t>natuur </a:t>
            </a:r>
            <a:r>
              <a:rPr sz="1200" spc="40" dirty="0">
                <a:latin typeface="Trebuchet MS"/>
                <a:cs typeface="Trebuchet MS"/>
              </a:rPr>
              <a:t>van </a:t>
            </a:r>
            <a:r>
              <a:rPr sz="1200" spc="45" dirty="0">
                <a:latin typeface="Trebuchet MS"/>
                <a:cs typeface="Trebuchet MS"/>
              </a:rPr>
              <a:t>de </a:t>
            </a:r>
            <a:r>
              <a:rPr sz="1200" spc="10" dirty="0">
                <a:latin typeface="Trebuchet MS"/>
                <a:cs typeface="Trebuchet MS"/>
              </a:rPr>
              <a:t>Veluwe, </a:t>
            </a:r>
            <a:r>
              <a:rPr sz="1200" spc="70" dirty="0">
                <a:latin typeface="Trebuchet MS"/>
                <a:cs typeface="Trebuchet MS"/>
              </a:rPr>
              <a:t>omgeven </a:t>
            </a:r>
            <a:r>
              <a:rPr sz="1200" spc="75" dirty="0">
                <a:latin typeface="Trebuchet MS"/>
                <a:cs typeface="Trebuchet MS"/>
              </a:rPr>
              <a:t>door  </a:t>
            </a:r>
            <a:r>
              <a:rPr sz="1200" spc="100" dirty="0">
                <a:latin typeface="Trebuchet MS"/>
                <a:cs typeface="Trebuchet MS"/>
              </a:rPr>
              <a:t>bos </a:t>
            </a:r>
            <a:r>
              <a:rPr sz="1200" spc="50" dirty="0">
                <a:latin typeface="Trebuchet MS"/>
                <a:cs typeface="Trebuchet MS"/>
              </a:rPr>
              <a:t>en </a:t>
            </a:r>
            <a:r>
              <a:rPr sz="1200" spc="10" dirty="0">
                <a:latin typeface="Trebuchet MS"/>
                <a:cs typeface="Trebuchet MS"/>
              </a:rPr>
              <a:t>hei. </a:t>
            </a:r>
            <a:r>
              <a:rPr sz="1200" spc="25" dirty="0">
                <a:latin typeface="Trebuchet MS"/>
                <a:cs typeface="Trebuchet MS"/>
              </a:rPr>
              <a:t>Het </a:t>
            </a:r>
            <a:r>
              <a:rPr sz="1200" spc="60" dirty="0">
                <a:latin typeface="Trebuchet MS"/>
                <a:cs typeface="Trebuchet MS"/>
              </a:rPr>
              <a:t>is </a:t>
            </a:r>
            <a:r>
              <a:rPr sz="1200" spc="35" dirty="0">
                <a:latin typeface="Trebuchet MS"/>
                <a:cs typeface="Trebuchet MS"/>
              </a:rPr>
              <a:t>een </a:t>
            </a:r>
            <a:r>
              <a:rPr sz="1200" spc="45" dirty="0">
                <a:latin typeface="Trebuchet MS"/>
                <a:cs typeface="Trebuchet MS"/>
              </a:rPr>
              <a:t>unieke </a:t>
            </a:r>
            <a:r>
              <a:rPr sz="1200" spc="20" dirty="0">
                <a:latin typeface="Trebuchet MS"/>
                <a:cs typeface="Trebuchet MS"/>
              </a:rPr>
              <a:t>locatie </a:t>
            </a:r>
            <a:r>
              <a:rPr sz="1200" spc="15" dirty="0">
                <a:latin typeface="Trebuchet MS"/>
                <a:cs typeface="Trebuchet MS"/>
              </a:rPr>
              <a:t>waar </a:t>
            </a:r>
            <a:r>
              <a:rPr sz="1200" spc="85" dirty="0">
                <a:latin typeface="Trebuchet MS"/>
                <a:cs typeface="Trebuchet MS"/>
              </a:rPr>
              <a:t>u </a:t>
            </a:r>
            <a:r>
              <a:rPr sz="1200" spc="-10" dirty="0">
                <a:latin typeface="Trebuchet MS"/>
                <a:cs typeface="Trebuchet MS"/>
              </a:rPr>
              <a:t>b.v.  </a:t>
            </a:r>
            <a:r>
              <a:rPr sz="1200" spc="75" dirty="0">
                <a:latin typeface="Trebuchet MS"/>
                <a:cs typeface="Trebuchet MS"/>
              </a:rPr>
              <a:t>ongedwongen </a:t>
            </a:r>
            <a:r>
              <a:rPr sz="1200" spc="55" dirty="0">
                <a:latin typeface="Trebuchet MS"/>
                <a:cs typeface="Trebuchet MS"/>
              </a:rPr>
              <a:t>kunt </a:t>
            </a:r>
            <a:r>
              <a:rPr sz="1200" spc="40" dirty="0">
                <a:latin typeface="Trebuchet MS"/>
                <a:cs typeface="Trebuchet MS"/>
              </a:rPr>
              <a:t>genieten van </a:t>
            </a:r>
            <a:r>
              <a:rPr sz="1200" spc="35" dirty="0">
                <a:latin typeface="Trebuchet MS"/>
                <a:cs typeface="Trebuchet MS"/>
              </a:rPr>
              <a:t>een </a:t>
            </a:r>
            <a:r>
              <a:rPr sz="1200" spc="15" dirty="0">
                <a:latin typeface="Trebuchet MS"/>
                <a:cs typeface="Trebuchet MS"/>
              </a:rPr>
              <a:t>heerlijke </a:t>
            </a:r>
            <a:r>
              <a:rPr sz="1200" spc="50" dirty="0">
                <a:latin typeface="Trebuchet MS"/>
                <a:cs typeface="Trebuchet MS"/>
              </a:rPr>
              <a:t>lunch </a:t>
            </a:r>
            <a:r>
              <a:rPr sz="1200" spc="45" dirty="0">
                <a:latin typeface="Trebuchet MS"/>
                <a:cs typeface="Trebuchet MS"/>
              </a:rPr>
              <a:t>of  </a:t>
            </a:r>
            <a:r>
              <a:rPr sz="1200" spc="20" dirty="0">
                <a:latin typeface="Trebuchet MS"/>
                <a:cs typeface="Trebuchet MS"/>
              </a:rPr>
              <a:t>diner. </a:t>
            </a:r>
            <a:r>
              <a:rPr sz="1200" spc="-25" dirty="0">
                <a:latin typeface="Trebuchet MS"/>
                <a:cs typeface="Trebuchet MS"/>
              </a:rPr>
              <a:t>Wij </a:t>
            </a:r>
            <a:r>
              <a:rPr sz="1200" spc="45" dirty="0">
                <a:latin typeface="Trebuchet MS"/>
                <a:cs typeface="Trebuchet MS"/>
              </a:rPr>
              <a:t>bieden </a:t>
            </a:r>
            <a:r>
              <a:rPr sz="1200" spc="85" dirty="0">
                <a:latin typeface="Trebuchet MS"/>
                <a:cs typeface="Trebuchet MS"/>
              </a:rPr>
              <a:t>u </a:t>
            </a:r>
            <a:r>
              <a:rPr sz="1200" spc="35" dirty="0">
                <a:latin typeface="Trebuchet MS"/>
                <a:cs typeface="Trebuchet MS"/>
              </a:rPr>
              <a:t>een </a:t>
            </a:r>
            <a:r>
              <a:rPr sz="1200" spc="40" dirty="0">
                <a:latin typeface="Trebuchet MS"/>
                <a:cs typeface="Trebuchet MS"/>
              </a:rPr>
              <a:t>uitgebreide </a:t>
            </a:r>
            <a:r>
              <a:rPr sz="1200" spc="45" dirty="0">
                <a:latin typeface="Trebuchet MS"/>
                <a:cs typeface="Trebuchet MS"/>
              </a:rPr>
              <a:t>menukaart </a:t>
            </a:r>
            <a:r>
              <a:rPr sz="1200" spc="30" dirty="0">
                <a:latin typeface="Trebuchet MS"/>
                <a:cs typeface="Trebuchet MS"/>
              </a:rPr>
              <a:t>vol  </a:t>
            </a:r>
            <a:r>
              <a:rPr sz="1200" spc="55" dirty="0">
                <a:latin typeface="Trebuchet MS"/>
                <a:cs typeface="Trebuchet MS"/>
              </a:rPr>
              <a:t>verrassingen </a:t>
            </a:r>
            <a:r>
              <a:rPr sz="1200" spc="50" dirty="0">
                <a:latin typeface="Trebuchet MS"/>
                <a:cs typeface="Trebuchet MS"/>
              </a:rPr>
              <a:t>en </a:t>
            </a:r>
            <a:r>
              <a:rPr sz="1200" spc="30" dirty="0">
                <a:latin typeface="Trebuchet MS"/>
                <a:cs typeface="Trebuchet MS"/>
              </a:rPr>
              <a:t>gevarieerde </a:t>
            </a:r>
            <a:r>
              <a:rPr sz="1200" spc="25" dirty="0">
                <a:latin typeface="Trebuchet MS"/>
                <a:cs typeface="Trebuchet MS"/>
              </a:rPr>
              <a:t>buffetten</a:t>
            </a:r>
            <a:r>
              <a:rPr sz="1200" spc="-150" dirty="0">
                <a:latin typeface="Trebuchet MS"/>
                <a:cs typeface="Trebuchet MS"/>
              </a:rPr>
              <a:t> </a:t>
            </a:r>
            <a:r>
              <a:rPr sz="1200" spc="45" dirty="0">
                <a:latin typeface="Trebuchet MS"/>
                <a:cs typeface="Trebuchet MS"/>
              </a:rPr>
              <a:t>tegen</a:t>
            </a:r>
            <a:endParaRPr sz="1200">
              <a:latin typeface="Trebuchet MS"/>
              <a:cs typeface="Trebuchet MS"/>
            </a:endParaRPr>
          </a:p>
          <a:p>
            <a:pPr marL="2250440">
              <a:lnSpc>
                <a:spcPct val="100000"/>
              </a:lnSpc>
            </a:pPr>
            <a:r>
              <a:rPr sz="1200" spc="25" dirty="0">
                <a:latin typeface="Trebuchet MS"/>
                <a:cs typeface="Trebuchet MS"/>
              </a:rPr>
              <a:t>betaalbare</a:t>
            </a:r>
            <a:r>
              <a:rPr sz="1200" spc="-30" dirty="0">
                <a:latin typeface="Trebuchet MS"/>
                <a:cs typeface="Trebuchet MS"/>
              </a:rPr>
              <a:t> </a:t>
            </a:r>
            <a:r>
              <a:rPr sz="1200" spc="20" dirty="0">
                <a:latin typeface="Trebuchet MS"/>
                <a:cs typeface="Trebuchet MS"/>
              </a:rPr>
              <a:t>prijzen.</a:t>
            </a:r>
            <a:endParaRPr sz="1200">
              <a:latin typeface="Trebuchet MS"/>
              <a:cs typeface="Trebuchet MS"/>
            </a:endParaRPr>
          </a:p>
          <a:p>
            <a:pPr marL="2250440" marR="496570">
              <a:lnSpc>
                <a:spcPct val="100000"/>
              </a:lnSpc>
              <a:spcBef>
                <a:spcPts val="480"/>
              </a:spcBef>
            </a:pPr>
            <a:r>
              <a:rPr sz="1200" spc="50" dirty="0">
                <a:latin typeface="Trebuchet MS"/>
                <a:cs typeface="Trebuchet MS"/>
              </a:rPr>
              <a:t>Daarnaast </a:t>
            </a:r>
            <a:r>
              <a:rPr sz="1200" spc="15" dirty="0">
                <a:latin typeface="Trebuchet MS"/>
                <a:cs typeface="Trebuchet MS"/>
              </a:rPr>
              <a:t>heeft </a:t>
            </a:r>
            <a:r>
              <a:rPr sz="1200" spc="25" dirty="0">
                <a:latin typeface="Trebuchet MS"/>
                <a:cs typeface="Trebuchet MS"/>
              </a:rPr>
              <a:t>het </a:t>
            </a:r>
            <a:r>
              <a:rPr sz="1200" spc="35" dirty="0">
                <a:latin typeface="Trebuchet MS"/>
                <a:cs typeface="Trebuchet MS"/>
              </a:rPr>
              <a:t>restaurant een </a:t>
            </a:r>
            <a:r>
              <a:rPr sz="1200" spc="25" dirty="0">
                <a:latin typeface="Trebuchet MS"/>
                <a:cs typeface="Trebuchet MS"/>
              </a:rPr>
              <a:t>sfeervolle  </a:t>
            </a:r>
            <a:r>
              <a:rPr sz="1200" spc="35" dirty="0">
                <a:latin typeface="Trebuchet MS"/>
                <a:cs typeface="Trebuchet MS"/>
              </a:rPr>
              <a:t>zaalruimte </a:t>
            </a:r>
            <a:r>
              <a:rPr sz="1200" spc="55" dirty="0">
                <a:latin typeface="Trebuchet MS"/>
                <a:cs typeface="Trebuchet MS"/>
              </a:rPr>
              <a:t>voor </a:t>
            </a:r>
            <a:r>
              <a:rPr sz="1200" spc="120" dirty="0">
                <a:latin typeface="Trebuchet MS"/>
                <a:cs typeface="Trebuchet MS"/>
              </a:rPr>
              <a:t>150 </a:t>
            </a:r>
            <a:r>
              <a:rPr sz="1200" spc="50" dirty="0">
                <a:latin typeface="Trebuchet MS"/>
                <a:cs typeface="Trebuchet MS"/>
              </a:rPr>
              <a:t>personen. </a:t>
            </a:r>
            <a:r>
              <a:rPr sz="1200" spc="25" dirty="0">
                <a:latin typeface="Trebuchet MS"/>
                <a:cs typeface="Trebuchet MS"/>
              </a:rPr>
              <a:t>Zeer </a:t>
            </a:r>
            <a:r>
              <a:rPr sz="1200" spc="55" dirty="0">
                <a:latin typeface="Trebuchet MS"/>
                <a:cs typeface="Trebuchet MS"/>
              </a:rPr>
              <a:t>geschikt  voor </a:t>
            </a:r>
            <a:r>
              <a:rPr sz="1200" spc="35" dirty="0">
                <a:latin typeface="Trebuchet MS"/>
                <a:cs typeface="Trebuchet MS"/>
              </a:rPr>
              <a:t>een spetterende </a:t>
            </a:r>
            <a:r>
              <a:rPr sz="1200" spc="20" dirty="0">
                <a:latin typeface="Trebuchet MS"/>
                <a:cs typeface="Trebuchet MS"/>
              </a:rPr>
              <a:t>bruiloft, </a:t>
            </a:r>
            <a:r>
              <a:rPr sz="1200" spc="35" dirty="0">
                <a:latin typeface="Trebuchet MS"/>
                <a:cs typeface="Trebuchet MS"/>
              </a:rPr>
              <a:t>een</a:t>
            </a:r>
            <a:r>
              <a:rPr sz="1200" spc="-185" dirty="0">
                <a:latin typeface="Trebuchet MS"/>
                <a:cs typeface="Trebuchet MS"/>
              </a:rPr>
              <a:t> </a:t>
            </a:r>
            <a:r>
              <a:rPr sz="1200" spc="25" dirty="0">
                <a:latin typeface="Trebuchet MS"/>
                <a:cs typeface="Trebuchet MS"/>
              </a:rPr>
              <a:t>jubileumfeest,  </a:t>
            </a:r>
            <a:r>
              <a:rPr sz="1200" spc="20" dirty="0">
                <a:latin typeface="Trebuchet MS"/>
                <a:cs typeface="Trebuchet MS"/>
              </a:rPr>
              <a:t>presentatie, </a:t>
            </a:r>
            <a:r>
              <a:rPr sz="1200" spc="50" dirty="0">
                <a:latin typeface="Trebuchet MS"/>
                <a:cs typeface="Trebuchet MS"/>
              </a:rPr>
              <a:t>vergadering </a:t>
            </a:r>
            <a:r>
              <a:rPr sz="1200" spc="45" dirty="0">
                <a:latin typeface="Trebuchet MS"/>
                <a:cs typeface="Trebuchet MS"/>
              </a:rPr>
              <a:t>of</a:t>
            </a:r>
            <a:r>
              <a:rPr sz="1200" spc="-100" dirty="0">
                <a:latin typeface="Trebuchet MS"/>
                <a:cs typeface="Trebuchet MS"/>
              </a:rPr>
              <a:t> </a:t>
            </a:r>
            <a:r>
              <a:rPr sz="1200" spc="20" dirty="0">
                <a:latin typeface="Trebuchet MS"/>
                <a:cs typeface="Trebuchet MS"/>
              </a:rPr>
              <a:t>bedrijfsfeest.</a:t>
            </a:r>
            <a:endParaRPr sz="1200">
              <a:latin typeface="Trebuchet MS"/>
              <a:cs typeface="Trebuchet MS"/>
            </a:endParaRPr>
          </a:p>
          <a:p>
            <a:pPr marL="2250440">
              <a:lnSpc>
                <a:spcPct val="100000"/>
              </a:lnSpc>
            </a:pPr>
            <a:r>
              <a:rPr sz="1200" spc="-25" dirty="0">
                <a:latin typeface="Trebuchet MS"/>
                <a:cs typeface="Trebuchet MS"/>
              </a:rPr>
              <a:t>Wij </a:t>
            </a:r>
            <a:r>
              <a:rPr sz="1200" spc="55" dirty="0">
                <a:latin typeface="Trebuchet MS"/>
                <a:cs typeface="Trebuchet MS"/>
              </a:rPr>
              <a:t>verzorgen </a:t>
            </a:r>
            <a:r>
              <a:rPr sz="1200" spc="25" dirty="0">
                <a:latin typeface="Trebuchet MS"/>
                <a:cs typeface="Trebuchet MS"/>
              </a:rPr>
              <a:t>het </a:t>
            </a:r>
            <a:r>
              <a:rPr sz="1200" spc="55" dirty="0">
                <a:latin typeface="Trebuchet MS"/>
                <a:cs typeface="Trebuchet MS"/>
              </a:rPr>
              <a:t>voor </a:t>
            </a:r>
            <a:r>
              <a:rPr sz="1200" spc="85" dirty="0">
                <a:latin typeface="Trebuchet MS"/>
                <a:cs typeface="Trebuchet MS"/>
              </a:rPr>
              <a:t>u </a:t>
            </a:r>
            <a:r>
              <a:rPr sz="1200" spc="15" dirty="0">
                <a:latin typeface="Trebuchet MS"/>
                <a:cs typeface="Trebuchet MS"/>
              </a:rPr>
              <a:t>tot </a:t>
            </a:r>
            <a:r>
              <a:rPr sz="1200" spc="40" dirty="0">
                <a:latin typeface="Trebuchet MS"/>
                <a:cs typeface="Trebuchet MS"/>
              </a:rPr>
              <a:t>in </a:t>
            </a:r>
            <a:r>
              <a:rPr sz="1200" spc="45" dirty="0">
                <a:latin typeface="Trebuchet MS"/>
                <a:cs typeface="Trebuchet MS"/>
              </a:rPr>
              <a:t>de</a:t>
            </a:r>
            <a:r>
              <a:rPr sz="1200" spc="-200" dirty="0">
                <a:latin typeface="Trebuchet MS"/>
                <a:cs typeface="Trebuchet MS"/>
              </a:rPr>
              <a:t> </a:t>
            </a:r>
            <a:r>
              <a:rPr sz="1200" spc="30" dirty="0">
                <a:latin typeface="Trebuchet MS"/>
                <a:cs typeface="Trebuchet MS"/>
              </a:rPr>
              <a:t>puntjes.</a:t>
            </a:r>
            <a:endParaRPr sz="1200">
              <a:latin typeface="Trebuchet MS"/>
              <a:cs typeface="Trebuchet MS"/>
            </a:endParaRPr>
          </a:p>
          <a:p>
            <a:pPr marL="2250440" marR="837565">
              <a:lnSpc>
                <a:spcPct val="100000"/>
              </a:lnSpc>
              <a:spcBef>
                <a:spcPts val="480"/>
              </a:spcBef>
            </a:pPr>
            <a:r>
              <a:rPr sz="1200" spc="25" dirty="0">
                <a:latin typeface="Trebuchet MS"/>
                <a:cs typeface="Trebuchet MS"/>
              </a:rPr>
              <a:t>Uiteraard </a:t>
            </a:r>
            <a:r>
              <a:rPr sz="1200" spc="70" dirty="0">
                <a:latin typeface="Trebuchet MS"/>
                <a:cs typeface="Trebuchet MS"/>
              </a:rPr>
              <a:t>houden </a:t>
            </a:r>
            <a:r>
              <a:rPr sz="1200" spc="-30" dirty="0">
                <a:latin typeface="Trebuchet MS"/>
                <a:cs typeface="Trebuchet MS"/>
              </a:rPr>
              <a:t>wij </a:t>
            </a:r>
            <a:r>
              <a:rPr sz="1200" spc="55" dirty="0">
                <a:latin typeface="Trebuchet MS"/>
                <a:cs typeface="Trebuchet MS"/>
              </a:rPr>
              <a:t>volop rekening </a:t>
            </a:r>
            <a:r>
              <a:rPr sz="1200" spc="35" dirty="0">
                <a:latin typeface="Trebuchet MS"/>
                <a:cs typeface="Trebuchet MS"/>
              </a:rPr>
              <a:t>met</a:t>
            </a:r>
            <a:r>
              <a:rPr sz="1200" spc="-114" dirty="0">
                <a:latin typeface="Trebuchet MS"/>
                <a:cs typeface="Trebuchet MS"/>
              </a:rPr>
              <a:t> </a:t>
            </a:r>
            <a:r>
              <a:rPr sz="1200" spc="50" dirty="0">
                <a:latin typeface="Trebuchet MS"/>
                <a:cs typeface="Trebuchet MS"/>
              </a:rPr>
              <a:t>uw  </a:t>
            </a:r>
            <a:r>
              <a:rPr sz="1200" spc="45" dirty="0">
                <a:latin typeface="Trebuchet MS"/>
                <a:cs typeface="Trebuchet MS"/>
              </a:rPr>
              <a:t>persoonlijke</a:t>
            </a:r>
            <a:r>
              <a:rPr sz="1200" spc="-30" dirty="0">
                <a:latin typeface="Trebuchet MS"/>
                <a:cs typeface="Trebuchet MS"/>
              </a:rPr>
              <a:t> </a:t>
            </a:r>
            <a:r>
              <a:rPr sz="1200" spc="35" dirty="0">
                <a:latin typeface="Trebuchet MS"/>
                <a:cs typeface="Trebuchet MS"/>
              </a:rPr>
              <a:t>wensen.</a:t>
            </a:r>
            <a:endParaRPr sz="1200">
              <a:latin typeface="Trebuchet MS"/>
              <a:cs typeface="Trebuchet MS"/>
            </a:endParaRPr>
          </a:p>
          <a:p>
            <a:pPr marL="2250440" marR="154940">
              <a:lnSpc>
                <a:spcPct val="100000"/>
              </a:lnSpc>
            </a:pPr>
            <a:r>
              <a:rPr sz="1200" spc="75" dirty="0">
                <a:latin typeface="Trebuchet MS"/>
                <a:cs typeface="Trebuchet MS"/>
              </a:rPr>
              <a:t>Deze </a:t>
            </a:r>
            <a:r>
              <a:rPr sz="1200" spc="35" dirty="0">
                <a:latin typeface="Trebuchet MS"/>
                <a:cs typeface="Trebuchet MS"/>
              </a:rPr>
              <a:t>zaal </a:t>
            </a:r>
            <a:r>
              <a:rPr sz="1200" spc="60" dirty="0">
                <a:latin typeface="Trebuchet MS"/>
                <a:cs typeface="Trebuchet MS"/>
              </a:rPr>
              <a:t>is </a:t>
            </a:r>
            <a:r>
              <a:rPr sz="1200" spc="95" dirty="0">
                <a:latin typeface="Trebuchet MS"/>
                <a:cs typeface="Trebuchet MS"/>
              </a:rPr>
              <a:t>ook </a:t>
            </a:r>
            <a:r>
              <a:rPr sz="1200" spc="90" dirty="0">
                <a:latin typeface="Trebuchet MS"/>
                <a:cs typeface="Trebuchet MS"/>
              </a:rPr>
              <a:t>op </a:t>
            </a:r>
            <a:r>
              <a:rPr sz="1200" spc="5" dirty="0">
                <a:latin typeface="Trebuchet MS"/>
                <a:cs typeface="Trebuchet MS"/>
              </a:rPr>
              <a:t>te </a:t>
            </a:r>
            <a:r>
              <a:rPr sz="1200" spc="55" dirty="0">
                <a:latin typeface="Trebuchet MS"/>
                <a:cs typeface="Trebuchet MS"/>
              </a:rPr>
              <a:t>splitsen </a:t>
            </a:r>
            <a:r>
              <a:rPr sz="1200" spc="40" dirty="0">
                <a:latin typeface="Trebuchet MS"/>
                <a:cs typeface="Trebuchet MS"/>
              </a:rPr>
              <a:t>in </a:t>
            </a:r>
            <a:r>
              <a:rPr sz="1200" spc="5" dirty="0">
                <a:latin typeface="Trebuchet MS"/>
                <a:cs typeface="Trebuchet MS"/>
              </a:rPr>
              <a:t>twee </a:t>
            </a:r>
            <a:r>
              <a:rPr sz="1200" spc="25" dirty="0">
                <a:latin typeface="Trebuchet MS"/>
                <a:cs typeface="Trebuchet MS"/>
              </a:rPr>
              <a:t>zalen,  </a:t>
            </a:r>
            <a:r>
              <a:rPr sz="1200" spc="55" dirty="0">
                <a:latin typeface="Trebuchet MS"/>
                <a:cs typeface="Trebuchet MS"/>
              </a:rPr>
              <a:t>geschikt</a:t>
            </a:r>
            <a:r>
              <a:rPr sz="1200" spc="15" dirty="0">
                <a:latin typeface="Trebuchet MS"/>
                <a:cs typeface="Trebuchet MS"/>
              </a:rPr>
              <a:t> </a:t>
            </a:r>
            <a:r>
              <a:rPr sz="1200" spc="55" dirty="0">
                <a:latin typeface="Trebuchet MS"/>
                <a:cs typeface="Trebuchet MS"/>
              </a:rPr>
              <a:t>voor</a:t>
            </a:r>
            <a:r>
              <a:rPr sz="1200" spc="10" dirty="0">
                <a:latin typeface="Trebuchet MS"/>
                <a:cs typeface="Trebuchet MS"/>
              </a:rPr>
              <a:t> </a:t>
            </a:r>
            <a:r>
              <a:rPr sz="1200" spc="125" dirty="0">
                <a:latin typeface="Trebuchet MS"/>
                <a:cs typeface="Trebuchet MS"/>
              </a:rPr>
              <a:t>60</a:t>
            </a:r>
            <a:r>
              <a:rPr sz="1200" spc="30" dirty="0">
                <a:latin typeface="Trebuchet MS"/>
                <a:cs typeface="Trebuchet MS"/>
              </a:rPr>
              <a:t> </a:t>
            </a:r>
            <a:r>
              <a:rPr sz="1200" spc="50" dirty="0">
                <a:latin typeface="Trebuchet MS"/>
                <a:cs typeface="Trebuchet MS"/>
              </a:rPr>
              <a:t>en</a:t>
            </a:r>
            <a:r>
              <a:rPr sz="1200" spc="10" dirty="0">
                <a:latin typeface="Trebuchet MS"/>
                <a:cs typeface="Trebuchet MS"/>
              </a:rPr>
              <a:t> </a:t>
            </a:r>
            <a:r>
              <a:rPr sz="1200" spc="125" dirty="0">
                <a:latin typeface="Trebuchet MS"/>
                <a:cs typeface="Trebuchet MS"/>
              </a:rPr>
              <a:t>80</a:t>
            </a:r>
            <a:r>
              <a:rPr sz="1200" spc="15" dirty="0">
                <a:latin typeface="Trebuchet MS"/>
                <a:cs typeface="Trebuchet MS"/>
              </a:rPr>
              <a:t> </a:t>
            </a:r>
            <a:r>
              <a:rPr sz="1200" spc="50" dirty="0">
                <a:latin typeface="Trebuchet MS"/>
                <a:cs typeface="Trebuchet MS"/>
              </a:rPr>
              <a:t>personen.</a:t>
            </a:r>
            <a:r>
              <a:rPr sz="1200" spc="-5" dirty="0">
                <a:latin typeface="Trebuchet MS"/>
                <a:cs typeface="Trebuchet MS"/>
              </a:rPr>
              <a:t> </a:t>
            </a:r>
            <a:r>
              <a:rPr sz="1200" spc="45" dirty="0">
                <a:latin typeface="Trebuchet MS"/>
                <a:cs typeface="Trebuchet MS"/>
              </a:rPr>
              <a:t>Tevens</a:t>
            </a:r>
            <a:r>
              <a:rPr sz="1200" spc="30" dirty="0">
                <a:latin typeface="Trebuchet MS"/>
                <a:cs typeface="Trebuchet MS"/>
              </a:rPr>
              <a:t> </a:t>
            </a:r>
            <a:r>
              <a:rPr sz="1200" spc="60" dirty="0">
                <a:latin typeface="Trebuchet MS"/>
                <a:cs typeface="Trebuchet MS"/>
              </a:rPr>
              <a:t>is</a:t>
            </a:r>
            <a:r>
              <a:rPr sz="1200" spc="20" dirty="0">
                <a:latin typeface="Trebuchet MS"/>
                <a:cs typeface="Trebuchet MS"/>
              </a:rPr>
              <a:t> </a:t>
            </a:r>
            <a:r>
              <a:rPr sz="1200" spc="15" dirty="0">
                <a:latin typeface="Trebuchet MS"/>
                <a:cs typeface="Trebuchet MS"/>
              </a:rPr>
              <a:t>er</a:t>
            </a:r>
            <a:r>
              <a:rPr sz="1200" dirty="0">
                <a:latin typeface="Trebuchet MS"/>
                <a:cs typeface="Trebuchet MS"/>
              </a:rPr>
              <a:t> bij</a:t>
            </a:r>
            <a:r>
              <a:rPr sz="1200" spc="5" dirty="0">
                <a:latin typeface="Trebuchet MS"/>
                <a:cs typeface="Trebuchet MS"/>
              </a:rPr>
              <a:t> </a:t>
            </a:r>
            <a:r>
              <a:rPr sz="1200" spc="100" dirty="0">
                <a:latin typeface="Trebuchet MS"/>
                <a:cs typeface="Trebuchet MS"/>
              </a:rPr>
              <a:t>ons  </a:t>
            </a:r>
            <a:r>
              <a:rPr sz="1200" spc="55" dirty="0">
                <a:latin typeface="Trebuchet MS"/>
                <a:cs typeface="Trebuchet MS"/>
              </a:rPr>
              <a:t>volop </a:t>
            </a:r>
            <a:r>
              <a:rPr sz="1200" spc="35" dirty="0">
                <a:latin typeface="Trebuchet MS"/>
                <a:cs typeface="Trebuchet MS"/>
              </a:rPr>
              <a:t>ruimte </a:t>
            </a:r>
            <a:r>
              <a:rPr sz="1200" spc="55" dirty="0">
                <a:latin typeface="Trebuchet MS"/>
                <a:cs typeface="Trebuchet MS"/>
              </a:rPr>
              <a:t>voor </a:t>
            </a:r>
            <a:r>
              <a:rPr sz="1200" spc="35" dirty="0">
                <a:latin typeface="Trebuchet MS"/>
                <a:cs typeface="Trebuchet MS"/>
              </a:rPr>
              <a:t>sportieve</a:t>
            </a:r>
            <a:r>
              <a:rPr sz="1200" spc="-105" dirty="0">
                <a:latin typeface="Trebuchet MS"/>
                <a:cs typeface="Trebuchet MS"/>
              </a:rPr>
              <a:t> </a:t>
            </a:r>
            <a:r>
              <a:rPr sz="1200" spc="60" dirty="0">
                <a:latin typeface="Trebuchet MS"/>
                <a:cs typeface="Trebuchet MS"/>
              </a:rPr>
              <a:t>ontspanning.</a:t>
            </a:r>
            <a:endParaRPr sz="1200">
              <a:latin typeface="Trebuchet MS"/>
              <a:cs typeface="Trebuchet MS"/>
            </a:endParaRPr>
          </a:p>
          <a:p>
            <a:pPr>
              <a:lnSpc>
                <a:spcPct val="100000"/>
              </a:lnSpc>
              <a:spcBef>
                <a:spcPts val="5"/>
              </a:spcBef>
            </a:pPr>
            <a:endParaRPr sz="1250">
              <a:latin typeface="Times New Roman"/>
              <a:cs typeface="Times New Roman"/>
            </a:endParaRPr>
          </a:p>
          <a:p>
            <a:pPr marL="12700" marR="154305">
              <a:lnSpc>
                <a:spcPct val="100000"/>
              </a:lnSpc>
              <a:spcBef>
                <a:spcPts val="5"/>
              </a:spcBef>
            </a:pPr>
            <a:r>
              <a:rPr sz="1200" spc="85" dirty="0">
                <a:latin typeface="Trebuchet MS"/>
                <a:cs typeface="Trebuchet MS"/>
              </a:rPr>
              <a:t>Onze </a:t>
            </a:r>
            <a:r>
              <a:rPr sz="1200" spc="80" dirty="0">
                <a:latin typeface="Trebuchet MS"/>
                <a:cs typeface="Trebuchet MS"/>
              </a:rPr>
              <a:t>zes </a:t>
            </a:r>
            <a:r>
              <a:rPr sz="1200" spc="55" dirty="0">
                <a:latin typeface="Trebuchet MS"/>
                <a:cs typeface="Trebuchet MS"/>
              </a:rPr>
              <a:t>bowlingbanen </a:t>
            </a:r>
            <a:r>
              <a:rPr sz="1200" spc="30" dirty="0">
                <a:latin typeface="Trebuchet MS"/>
                <a:cs typeface="Trebuchet MS"/>
              </a:rPr>
              <a:t>zijn </a:t>
            </a:r>
            <a:r>
              <a:rPr sz="1200" spc="45" dirty="0">
                <a:latin typeface="Trebuchet MS"/>
                <a:cs typeface="Trebuchet MS"/>
              </a:rPr>
              <a:t>uitgerust </a:t>
            </a:r>
            <a:r>
              <a:rPr sz="1200" spc="35" dirty="0">
                <a:latin typeface="Trebuchet MS"/>
                <a:cs typeface="Trebuchet MS"/>
              </a:rPr>
              <a:t>met </a:t>
            </a:r>
            <a:r>
              <a:rPr sz="1200" spc="45" dirty="0">
                <a:latin typeface="Trebuchet MS"/>
                <a:cs typeface="Trebuchet MS"/>
              </a:rPr>
              <a:t>de </a:t>
            </a:r>
            <a:r>
              <a:rPr sz="1200" spc="35" dirty="0">
                <a:latin typeface="Trebuchet MS"/>
                <a:cs typeface="Trebuchet MS"/>
              </a:rPr>
              <a:t>nieuwste </a:t>
            </a:r>
            <a:r>
              <a:rPr sz="1200" spc="30" dirty="0">
                <a:latin typeface="Trebuchet MS"/>
                <a:cs typeface="Trebuchet MS"/>
              </a:rPr>
              <a:t>technieken, </a:t>
            </a:r>
            <a:r>
              <a:rPr sz="1200" spc="10" dirty="0">
                <a:latin typeface="Trebuchet MS"/>
                <a:cs typeface="Trebuchet MS"/>
              </a:rPr>
              <a:t>lichteffecten </a:t>
            </a:r>
            <a:r>
              <a:rPr sz="1200" spc="50" dirty="0">
                <a:latin typeface="Trebuchet MS"/>
                <a:cs typeface="Trebuchet MS"/>
              </a:rPr>
              <a:t>en  </a:t>
            </a:r>
            <a:r>
              <a:rPr sz="1200" spc="45" dirty="0">
                <a:latin typeface="Trebuchet MS"/>
                <a:cs typeface="Trebuchet MS"/>
              </a:rPr>
              <a:t>automatische </a:t>
            </a:r>
            <a:r>
              <a:rPr sz="1200" spc="35" dirty="0">
                <a:latin typeface="Trebuchet MS"/>
                <a:cs typeface="Trebuchet MS"/>
              </a:rPr>
              <a:t>scoreverwerking, </a:t>
            </a:r>
            <a:r>
              <a:rPr sz="1200" spc="55" dirty="0">
                <a:latin typeface="Trebuchet MS"/>
                <a:cs typeface="Trebuchet MS"/>
              </a:rPr>
              <a:t>zodat </a:t>
            </a:r>
            <a:r>
              <a:rPr sz="1200" spc="40" dirty="0">
                <a:latin typeface="Trebuchet MS"/>
                <a:cs typeface="Trebuchet MS"/>
              </a:rPr>
              <a:t>bowlen </a:t>
            </a:r>
            <a:r>
              <a:rPr sz="1200" dirty="0">
                <a:latin typeface="Trebuchet MS"/>
                <a:cs typeface="Trebuchet MS"/>
              </a:rPr>
              <a:t>bij </a:t>
            </a:r>
            <a:r>
              <a:rPr sz="1200" spc="100" dirty="0">
                <a:latin typeface="Trebuchet MS"/>
                <a:cs typeface="Trebuchet MS"/>
              </a:rPr>
              <a:t>ons </a:t>
            </a:r>
            <a:r>
              <a:rPr sz="1200" spc="35" dirty="0">
                <a:latin typeface="Trebuchet MS"/>
                <a:cs typeface="Trebuchet MS"/>
              </a:rPr>
              <a:t>een extra </a:t>
            </a:r>
            <a:r>
              <a:rPr sz="1200" spc="50" dirty="0">
                <a:latin typeface="Trebuchet MS"/>
                <a:cs typeface="Trebuchet MS"/>
              </a:rPr>
              <a:t>dimensie</a:t>
            </a:r>
            <a:r>
              <a:rPr sz="1200" spc="-235" dirty="0">
                <a:latin typeface="Trebuchet MS"/>
                <a:cs typeface="Trebuchet MS"/>
              </a:rPr>
              <a:t> </a:t>
            </a:r>
            <a:r>
              <a:rPr sz="1200" spc="10" dirty="0">
                <a:latin typeface="Trebuchet MS"/>
                <a:cs typeface="Trebuchet MS"/>
              </a:rPr>
              <a:t>geeft.</a:t>
            </a:r>
            <a:endParaRPr sz="1200">
              <a:latin typeface="Trebuchet MS"/>
              <a:cs typeface="Trebuchet MS"/>
            </a:endParaRPr>
          </a:p>
          <a:p>
            <a:pPr>
              <a:lnSpc>
                <a:spcPct val="100000"/>
              </a:lnSpc>
            </a:pPr>
            <a:endParaRPr sz="1250">
              <a:latin typeface="Times New Roman"/>
              <a:cs typeface="Times New Roman"/>
            </a:endParaRPr>
          </a:p>
          <a:p>
            <a:pPr marL="12700" marR="574675">
              <a:lnSpc>
                <a:spcPct val="100000"/>
              </a:lnSpc>
            </a:pPr>
            <a:r>
              <a:rPr sz="1200" spc="55" dirty="0">
                <a:latin typeface="Trebuchet MS"/>
                <a:cs typeface="Trebuchet MS"/>
              </a:rPr>
              <a:t>In</a:t>
            </a:r>
            <a:r>
              <a:rPr sz="1200" spc="10" dirty="0">
                <a:latin typeface="Trebuchet MS"/>
                <a:cs typeface="Trebuchet MS"/>
              </a:rPr>
              <a:t> </a:t>
            </a:r>
            <a:r>
              <a:rPr sz="1200" spc="75" dirty="0">
                <a:latin typeface="Trebuchet MS"/>
                <a:cs typeface="Trebuchet MS"/>
              </a:rPr>
              <a:t>onze</a:t>
            </a:r>
            <a:r>
              <a:rPr sz="1200" spc="10" dirty="0">
                <a:latin typeface="Trebuchet MS"/>
                <a:cs typeface="Trebuchet MS"/>
              </a:rPr>
              <a:t> </a:t>
            </a:r>
            <a:r>
              <a:rPr sz="1200" spc="35" dirty="0">
                <a:latin typeface="Trebuchet MS"/>
                <a:cs typeface="Trebuchet MS"/>
              </a:rPr>
              <a:t>Ierse</a:t>
            </a:r>
            <a:r>
              <a:rPr sz="1200" spc="-25" dirty="0">
                <a:latin typeface="Trebuchet MS"/>
                <a:cs typeface="Trebuchet MS"/>
              </a:rPr>
              <a:t> </a:t>
            </a:r>
            <a:r>
              <a:rPr sz="1200" spc="80" dirty="0">
                <a:latin typeface="Trebuchet MS"/>
                <a:cs typeface="Trebuchet MS"/>
              </a:rPr>
              <a:t>pub</a:t>
            </a:r>
            <a:r>
              <a:rPr sz="1200" spc="20" dirty="0">
                <a:latin typeface="Trebuchet MS"/>
                <a:cs typeface="Trebuchet MS"/>
              </a:rPr>
              <a:t> </a:t>
            </a:r>
            <a:r>
              <a:rPr sz="1200" spc="60" dirty="0">
                <a:latin typeface="Trebuchet MS"/>
                <a:cs typeface="Trebuchet MS"/>
              </a:rPr>
              <a:t>(50</a:t>
            </a:r>
            <a:r>
              <a:rPr sz="1200" spc="40" dirty="0">
                <a:latin typeface="Trebuchet MS"/>
                <a:cs typeface="Trebuchet MS"/>
              </a:rPr>
              <a:t> </a:t>
            </a:r>
            <a:r>
              <a:rPr sz="1200" spc="30" dirty="0">
                <a:latin typeface="Trebuchet MS"/>
                <a:cs typeface="Trebuchet MS"/>
              </a:rPr>
              <a:t>zitplaatsen)</a:t>
            </a:r>
            <a:r>
              <a:rPr sz="1200" spc="-25" dirty="0">
                <a:latin typeface="Trebuchet MS"/>
                <a:cs typeface="Trebuchet MS"/>
              </a:rPr>
              <a:t> </a:t>
            </a:r>
            <a:r>
              <a:rPr sz="1200" spc="50" dirty="0">
                <a:latin typeface="Trebuchet MS"/>
                <a:cs typeface="Trebuchet MS"/>
              </a:rPr>
              <a:t>staan</a:t>
            </a:r>
            <a:r>
              <a:rPr sz="1200" spc="-5" dirty="0">
                <a:latin typeface="Trebuchet MS"/>
                <a:cs typeface="Trebuchet MS"/>
              </a:rPr>
              <a:t> </a:t>
            </a:r>
            <a:r>
              <a:rPr sz="1200" spc="5" dirty="0">
                <a:latin typeface="Trebuchet MS"/>
                <a:cs typeface="Trebuchet MS"/>
              </a:rPr>
              <a:t>twee</a:t>
            </a:r>
            <a:r>
              <a:rPr sz="1200" spc="20" dirty="0">
                <a:latin typeface="Trebuchet MS"/>
                <a:cs typeface="Trebuchet MS"/>
              </a:rPr>
              <a:t> </a:t>
            </a:r>
            <a:r>
              <a:rPr sz="1200" spc="35" dirty="0">
                <a:latin typeface="Trebuchet MS"/>
                <a:cs typeface="Trebuchet MS"/>
              </a:rPr>
              <a:t>poolbiljarts</a:t>
            </a:r>
            <a:r>
              <a:rPr sz="1200" spc="-5" dirty="0">
                <a:latin typeface="Trebuchet MS"/>
                <a:cs typeface="Trebuchet MS"/>
              </a:rPr>
              <a:t> </a:t>
            </a:r>
            <a:r>
              <a:rPr sz="1200" spc="50" dirty="0">
                <a:latin typeface="Trebuchet MS"/>
                <a:cs typeface="Trebuchet MS"/>
              </a:rPr>
              <a:t>en</a:t>
            </a:r>
            <a:r>
              <a:rPr sz="1200" spc="10" dirty="0">
                <a:latin typeface="Trebuchet MS"/>
                <a:cs typeface="Trebuchet MS"/>
              </a:rPr>
              <a:t> </a:t>
            </a:r>
            <a:r>
              <a:rPr sz="1200" spc="5" dirty="0">
                <a:latin typeface="Trebuchet MS"/>
                <a:cs typeface="Trebuchet MS"/>
              </a:rPr>
              <a:t>twee</a:t>
            </a:r>
            <a:r>
              <a:rPr sz="1200" dirty="0">
                <a:latin typeface="Trebuchet MS"/>
                <a:cs typeface="Trebuchet MS"/>
              </a:rPr>
              <a:t> </a:t>
            </a:r>
            <a:r>
              <a:rPr sz="1200" spc="50" dirty="0">
                <a:latin typeface="Trebuchet MS"/>
                <a:cs typeface="Trebuchet MS"/>
              </a:rPr>
              <a:t>automatisch  </a:t>
            </a:r>
            <a:r>
              <a:rPr sz="1200" spc="45" dirty="0">
                <a:latin typeface="Trebuchet MS"/>
                <a:cs typeface="Trebuchet MS"/>
              </a:rPr>
              <a:t>dartbanen </a:t>
            </a:r>
            <a:r>
              <a:rPr sz="1200" spc="15" dirty="0">
                <a:latin typeface="Trebuchet MS"/>
                <a:cs typeface="Trebuchet MS"/>
              </a:rPr>
              <a:t>tot </a:t>
            </a:r>
            <a:r>
              <a:rPr sz="1200" spc="50" dirty="0">
                <a:latin typeface="Trebuchet MS"/>
                <a:cs typeface="Trebuchet MS"/>
              </a:rPr>
              <a:t>uw</a:t>
            </a:r>
            <a:r>
              <a:rPr sz="1200" spc="-65" dirty="0">
                <a:latin typeface="Trebuchet MS"/>
                <a:cs typeface="Trebuchet MS"/>
              </a:rPr>
              <a:t> </a:t>
            </a:r>
            <a:r>
              <a:rPr sz="1200" spc="55" dirty="0">
                <a:latin typeface="Trebuchet MS"/>
                <a:cs typeface="Trebuchet MS"/>
              </a:rPr>
              <a:t>beschikking.</a:t>
            </a:r>
            <a:endParaRPr sz="1200">
              <a:latin typeface="Trebuchet MS"/>
              <a:cs typeface="Trebuchet MS"/>
            </a:endParaRPr>
          </a:p>
          <a:p>
            <a:pPr marL="12700" marR="727075">
              <a:lnSpc>
                <a:spcPct val="100000"/>
              </a:lnSpc>
              <a:spcBef>
                <a:spcPts val="480"/>
              </a:spcBef>
            </a:pPr>
            <a:r>
              <a:rPr sz="1200" spc="85" dirty="0">
                <a:latin typeface="Trebuchet MS"/>
                <a:cs typeface="Trebuchet MS"/>
              </a:rPr>
              <a:t>De</a:t>
            </a:r>
            <a:r>
              <a:rPr sz="1200" dirty="0">
                <a:latin typeface="Trebuchet MS"/>
                <a:cs typeface="Trebuchet MS"/>
              </a:rPr>
              <a:t> </a:t>
            </a:r>
            <a:r>
              <a:rPr sz="1200" spc="20" dirty="0">
                <a:latin typeface="Trebuchet MS"/>
                <a:cs typeface="Trebuchet MS"/>
              </a:rPr>
              <a:t>locatie</a:t>
            </a:r>
            <a:r>
              <a:rPr sz="1200" spc="-25" dirty="0">
                <a:latin typeface="Trebuchet MS"/>
                <a:cs typeface="Trebuchet MS"/>
              </a:rPr>
              <a:t> </a:t>
            </a:r>
            <a:r>
              <a:rPr sz="1200" spc="60" dirty="0">
                <a:latin typeface="Trebuchet MS"/>
                <a:cs typeface="Trebuchet MS"/>
              </a:rPr>
              <a:t>is</a:t>
            </a:r>
            <a:r>
              <a:rPr sz="1200" spc="25" dirty="0">
                <a:latin typeface="Trebuchet MS"/>
                <a:cs typeface="Trebuchet MS"/>
              </a:rPr>
              <a:t> </a:t>
            </a:r>
            <a:r>
              <a:rPr sz="1200" spc="95" dirty="0">
                <a:latin typeface="Trebuchet MS"/>
                <a:cs typeface="Trebuchet MS"/>
              </a:rPr>
              <a:t>ook</a:t>
            </a:r>
            <a:r>
              <a:rPr sz="1200" spc="-10" dirty="0">
                <a:latin typeface="Trebuchet MS"/>
                <a:cs typeface="Trebuchet MS"/>
              </a:rPr>
              <a:t> </a:t>
            </a:r>
            <a:r>
              <a:rPr sz="1200" spc="40" dirty="0">
                <a:latin typeface="Trebuchet MS"/>
                <a:cs typeface="Trebuchet MS"/>
              </a:rPr>
              <a:t>zeer</a:t>
            </a:r>
            <a:r>
              <a:rPr sz="1200" dirty="0">
                <a:latin typeface="Trebuchet MS"/>
                <a:cs typeface="Trebuchet MS"/>
              </a:rPr>
              <a:t> </a:t>
            </a:r>
            <a:r>
              <a:rPr sz="1200" spc="55" dirty="0">
                <a:latin typeface="Trebuchet MS"/>
                <a:cs typeface="Trebuchet MS"/>
              </a:rPr>
              <a:t>geschikt</a:t>
            </a:r>
            <a:r>
              <a:rPr sz="1200" spc="20" dirty="0">
                <a:latin typeface="Trebuchet MS"/>
                <a:cs typeface="Trebuchet MS"/>
              </a:rPr>
              <a:t> </a:t>
            </a:r>
            <a:r>
              <a:rPr sz="1200" spc="45" dirty="0">
                <a:latin typeface="Trebuchet MS"/>
                <a:cs typeface="Trebuchet MS"/>
              </a:rPr>
              <a:t>als</a:t>
            </a:r>
            <a:r>
              <a:rPr sz="1200" spc="5" dirty="0">
                <a:latin typeface="Trebuchet MS"/>
                <a:cs typeface="Trebuchet MS"/>
              </a:rPr>
              <a:t> </a:t>
            </a:r>
            <a:r>
              <a:rPr sz="1200" spc="40" dirty="0">
                <a:latin typeface="Trebuchet MS"/>
                <a:cs typeface="Trebuchet MS"/>
              </a:rPr>
              <a:t>uitvalbasis</a:t>
            </a:r>
            <a:r>
              <a:rPr sz="1200" spc="35" dirty="0">
                <a:latin typeface="Trebuchet MS"/>
                <a:cs typeface="Trebuchet MS"/>
              </a:rPr>
              <a:t> </a:t>
            </a:r>
            <a:r>
              <a:rPr sz="1200" spc="55" dirty="0">
                <a:latin typeface="Trebuchet MS"/>
                <a:cs typeface="Trebuchet MS"/>
              </a:rPr>
              <a:t>voor</a:t>
            </a:r>
            <a:r>
              <a:rPr sz="1200" spc="20" dirty="0">
                <a:latin typeface="Trebuchet MS"/>
                <a:cs typeface="Trebuchet MS"/>
              </a:rPr>
              <a:t> </a:t>
            </a:r>
            <a:r>
              <a:rPr sz="1200" spc="35" dirty="0">
                <a:latin typeface="Trebuchet MS"/>
                <a:cs typeface="Trebuchet MS"/>
              </a:rPr>
              <a:t>een</a:t>
            </a:r>
            <a:r>
              <a:rPr sz="1200" dirty="0">
                <a:latin typeface="Trebuchet MS"/>
                <a:cs typeface="Trebuchet MS"/>
              </a:rPr>
              <a:t> </a:t>
            </a:r>
            <a:r>
              <a:rPr sz="1200" spc="35" dirty="0">
                <a:latin typeface="Trebuchet MS"/>
                <a:cs typeface="Trebuchet MS"/>
              </a:rPr>
              <a:t>wandeling, </a:t>
            </a:r>
            <a:r>
              <a:rPr sz="1200" spc="25" dirty="0">
                <a:latin typeface="Trebuchet MS"/>
                <a:cs typeface="Trebuchet MS"/>
              </a:rPr>
              <a:t>fietstocht  (fietsverhuur aanwezig), </a:t>
            </a:r>
            <a:r>
              <a:rPr sz="1200" spc="45" dirty="0">
                <a:latin typeface="Trebuchet MS"/>
                <a:cs typeface="Trebuchet MS"/>
              </a:rPr>
              <a:t>klootschieten of </a:t>
            </a:r>
            <a:r>
              <a:rPr sz="1200" spc="35" dirty="0">
                <a:latin typeface="Trebuchet MS"/>
                <a:cs typeface="Trebuchet MS"/>
              </a:rPr>
              <a:t>een huifkartocht </a:t>
            </a:r>
            <a:r>
              <a:rPr sz="1200" spc="75" dirty="0">
                <a:latin typeface="Trebuchet MS"/>
                <a:cs typeface="Trebuchet MS"/>
              </a:rPr>
              <a:t>door </a:t>
            </a:r>
            <a:r>
              <a:rPr sz="1200" spc="45" dirty="0">
                <a:latin typeface="Trebuchet MS"/>
                <a:cs typeface="Trebuchet MS"/>
              </a:rPr>
              <a:t>de</a:t>
            </a:r>
            <a:r>
              <a:rPr sz="1200" spc="-185" dirty="0">
                <a:latin typeface="Trebuchet MS"/>
                <a:cs typeface="Trebuchet MS"/>
              </a:rPr>
              <a:t> </a:t>
            </a:r>
            <a:r>
              <a:rPr sz="1200" spc="30" dirty="0">
                <a:latin typeface="Trebuchet MS"/>
                <a:cs typeface="Trebuchet MS"/>
              </a:rPr>
              <a:t>natuur.</a:t>
            </a:r>
            <a:endParaRPr sz="1200">
              <a:latin typeface="Trebuchet MS"/>
              <a:cs typeface="Trebuchet MS"/>
            </a:endParaRPr>
          </a:p>
        </p:txBody>
      </p:sp>
      <p:sp>
        <p:nvSpPr>
          <p:cNvPr id="8" name="object 8"/>
          <p:cNvSpPr/>
          <p:nvPr/>
        </p:nvSpPr>
        <p:spPr>
          <a:xfrm>
            <a:off x="193547" y="9143998"/>
            <a:ext cx="6096762" cy="761998"/>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409448" y="9206890"/>
            <a:ext cx="5640705" cy="457200"/>
          </a:xfrm>
          <a:prstGeom prst="rect">
            <a:avLst/>
          </a:prstGeom>
        </p:spPr>
        <p:txBody>
          <a:bodyPr vert="horz" wrap="square" lIns="0" tIns="16510" rIns="0" bIns="0" rtlCol="0">
            <a:spAutoFit/>
          </a:bodyPr>
          <a:lstStyle/>
          <a:p>
            <a:pPr marL="12700">
              <a:lnSpc>
                <a:spcPct val="100000"/>
              </a:lnSpc>
              <a:spcBef>
                <a:spcPts val="130"/>
              </a:spcBef>
            </a:pPr>
            <a:r>
              <a:rPr sz="2800" i="1" spc="-160" dirty="0">
                <a:solidFill>
                  <a:srgbClr val="FFFFFF"/>
                </a:solidFill>
                <a:latin typeface="Times New Roman"/>
                <a:cs typeface="Times New Roman"/>
              </a:rPr>
              <a:t>Kortom </a:t>
            </a:r>
            <a:r>
              <a:rPr sz="2800" i="1" spc="-100" dirty="0">
                <a:solidFill>
                  <a:srgbClr val="FFFFFF"/>
                </a:solidFill>
                <a:latin typeface="Times New Roman"/>
                <a:cs typeface="Times New Roman"/>
              </a:rPr>
              <a:t>u </a:t>
            </a:r>
            <a:r>
              <a:rPr sz="2800" i="1" spc="-95" dirty="0">
                <a:solidFill>
                  <a:srgbClr val="FFFFFF"/>
                </a:solidFill>
                <a:latin typeface="Times New Roman"/>
                <a:cs typeface="Times New Roman"/>
              </a:rPr>
              <a:t>hoeft zich </a:t>
            </a:r>
            <a:r>
              <a:rPr sz="2800" i="1" spc="-155" dirty="0">
                <a:solidFill>
                  <a:srgbClr val="FFFFFF"/>
                </a:solidFill>
                <a:latin typeface="Times New Roman"/>
                <a:cs typeface="Times New Roman"/>
              </a:rPr>
              <a:t>bij </a:t>
            </a:r>
            <a:r>
              <a:rPr sz="2800" i="1" spc="-185" dirty="0">
                <a:solidFill>
                  <a:srgbClr val="FFFFFF"/>
                </a:solidFill>
                <a:latin typeface="Times New Roman"/>
                <a:cs typeface="Times New Roman"/>
              </a:rPr>
              <a:t>ons </a:t>
            </a:r>
            <a:r>
              <a:rPr sz="2800" i="1" spc="-90" dirty="0">
                <a:solidFill>
                  <a:srgbClr val="FFFFFF"/>
                </a:solidFill>
                <a:latin typeface="Times New Roman"/>
                <a:cs typeface="Times New Roman"/>
              </a:rPr>
              <a:t>niet </a:t>
            </a:r>
            <a:r>
              <a:rPr sz="2800" i="1" spc="-80" dirty="0">
                <a:solidFill>
                  <a:srgbClr val="FFFFFF"/>
                </a:solidFill>
                <a:latin typeface="Times New Roman"/>
                <a:cs typeface="Times New Roman"/>
              </a:rPr>
              <a:t>te</a:t>
            </a:r>
            <a:r>
              <a:rPr sz="2800" i="1" spc="220" dirty="0">
                <a:solidFill>
                  <a:srgbClr val="FFFFFF"/>
                </a:solidFill>
                <a:latin typeface="Times New Roman"/>
                <a:cs typeface="Times New Roman"/>
              </a:rPr>
              <a:t> </a:t>
            </a:r>
            <a:r>
              <a:rPr sz="2800" i="1" spc="-145" dirty="0">
                <a:solidFill>
                  <a:srgbClr val="FFFFFF"/>
                </a:solidFill>
                <a:latin typeface="Times New Roman"/>
                <a:cs typeface="Times New Roman"/>
              </a:rPr>
              <a:t>vervelen..</a:t>
            </a:r>
            <a:endParaRPr sz="2800">
              <a:latin typeface="Times New Roman"/>
              <a:cs typeface="Times New Roman"/>
            </a:endParaRPr>
          </a:p>
        </p:txBody>
      </p:sp>
      <p:sp>
        <p:nvSpPr>
          <p:cNvPr id="10" name="object 10"/>
          <p:cNvSpPr/>
          <p:nvPr/>
        </p:nvSpPr>
        <p:spPr>
          <a:xfrm>
            <a:off x="379475" y="5015484"/>
            <a:ext cx="2023872" cy="2540508"/>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370331" y="2112264"/>
            <a:ext cx="2033016" cy="2709672"/>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298704" y="228600"/>
            <a:ext cx="2960423" cy="1651416"/>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583691" y="1869948"/>
            <a:ext cx="2354580" cy="0"/>
          </a:xfrm>
          <a:custGeom>
            <a:avLst/>
            <a:gdLst/>
            <a:ahLst/>
            <a:cxnLst/>
            <a:rect l="l" t="t" r="r" b="b"/>
            <a:pathLst>
              <a:path w="2354580">
                <a:moveTo>
                  <a:pt x="0" y="0"/>
                </a:moveTo>
                <a:lnTo>
                  <a:pt x="2354072" y="0"/>
                </a:lnTo>
              </a:path>
            </a:pathLst>
          </a:custGeom>
          <a:ln w="3175">
            <a:solidFill>
              <a:srgbClr val="6F2F9F"/>
            </a:solidFill>
          </a:ln>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461260" y="1641348"/>
            <a:ext cx="2263902" cy="938022"/>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50265" y="867282"/>
            <a:ext cx="5744210" cy="7319009"/>
          </a:xfrm>
          <a:prstGeom prst="rect">
            <a:avLst/>
          </a:prstGeom>
        </p:spPr>
        <p:txBody>
          <a:bodyPr vert="horz" wrap="square" lIns="0" tIns="69850" rIns="0" bIns="0" rtlCol="0">
            <a:spAutoFit/>
          </a:bodyPr>
          <a:lstStyle/>
          <a:p>
            <a:pPr marL="12700" marR="105410">
              <a:lnSpc>
                <a:spcPts val="3560"/>
              </a:lnSpc>
              <a:spcBef>
                <a:spcPts val="550"/>
              </a:spcBef>
            </a:pPr>
            <a:r>
              <a:rPr sz="3300" spc="-305" dirty="0">
                <a:latin typeface="Arial"/>
                <a:cs typeface="Arial"/>
              </a:rPr>
              <a:t>De </a:t>
            </a:r>
            <a:r>
              <a:rPr sz="3300" spc="-120" dirty="0">
                <a:latin typeface="Arial"/>
                <a:cs typeface="Arial"/>
              </a:rPr>
              <a:t>foto’s </a:t>
            </a:r>
            <a:r>
              <a:rPr sz="3300" spc="-229" dirty="0">
                <a:latin typeface="Arial"/>
                <a:cs typeface="Arial"/>
              </a:rPr>
              <a:t>van </a:t>
            </a:r>
            <a:r>
              <a:rPr sz="3300" spc="-235" dirty="0">
                <a:latin typeface="Arial"/>
                <a:cs typeface="Arial"/>
              </a:rPr>
              <a:t>onze </a:t>
            </a:r>
            <a:r>
              <a:rPr sz="3300" spc="-200" dirty="0">
                <a:latin typeface="Arial"/>
                <a:cs typeface="Arial"/>
              </a:rPr>
              <a:t>vakanties,  </a:t>
            </a:r>
            <a:r>
              <a:rPr sz="3300" spc="-195" dirty="0">
                <a:latin typeface="Arial"/>
                <a:cs typeface="Arial"/>
              </a:rPr>
              <a:t>cruises, </a:t>
            </a:r>
            <a:r>
              <a:rPr sz="3300" spc="-110" dirty="0">
                <a:latin typeface="Arial"/>
                <a:cs typeface="Arial"/>
              </a:rPr>
              <a:t>toernooien, </a:t>
            </a:r>
            <a:r>
              <a:rPr sz="3300" spc="-200" dirty="0">
                <a:latin typeface="Arial"/>
                <a:cs typeface="Arial"/>
              </a:rPr>
              <a:t>weekenden,  </a:t>
            </a:r>
            <a:r>
              <a:rPr sz="3300" spc="-125" dirty="0">
                <a:latin typeface="Arial"/>
                <a:cs typeface="Arial"/>
              </a:rPr>
              <a:t>etc.</a:t>
            </a:r>
            <a:r>
              <a:rPr sz="3300" spc="-250" dirty="0">
                <a:latin typeface="Arial"/>
                <a:cs typeface="Arial"/>
              </a:rPr>
              <a:t> </a:t>
            </a:r>
            <a:r>
              <a:rPr sz="3300" spc="-120" dirty="0">
                <a:latin typeface="Arial"/>
                <a:cs typeface="Arial"/>
              </a:rPr>
              <a:t>zijn</a:t>
            </a:r>
            <a:r>
              <a:rPr sz="3300" spc="-250" dirty="0">
                <a:latin typeface="Arial"/>
                <a:cs typeface="Arial"/>
              </a:rPr>
              <a:t> </a:t>
            </a:r>
            <a:r>
              <a:rPr sz="3300" spc="-125" dirty="0">
                <a:latin typeface="Arial"/>
                <a:cs typeface="Arial"/>
              </a:rPr>
              <a:t>voor</a:t>
            </a:r>
            <a:r>
              <a:rPr sz="3300" spc="-235" dirty="0">
                <a:latin typeface="Arial"/>
                <a:cs typeface="Arial"/>
              </a:rPr>
              <a:t> </a:t>
            </a:r>
            <a:r>
              <a:rPr sz="3300" spc="-145" dirty="0">
                <a:solidFill>
                  <a:srgbClr val="FF0000"/>
                </a:solidFill>
                <a:latin typeface="Arial"/>
                <a:cs typeface="Arial"/>
              </a:rPr>
              <a:t>donateurs</a:t>
            </a:r>
            <a:r>
              <a:rPr sz="3300" spc="-190" dirty="0">
                <a:solidFill>
                  <a:srgbClr val="FF0000"/>
                </a:solidFill>
                <a:latin typeface="Arial"/>
                <a:cs typeface="Arial"/>
              </a:rPr>
              <a:t> </a:t>
            </a:r>
            <a:r>
              <a:rPr sz="3300" spc="-45" dirty="0">
                <a:latin typeface="Arial"/>
                <a:cs typeface="Arial"/>
              </a:rPr>
              <a:t>te</a:t>
            </a:r>
            <a:r>
              <a:rPr sz="3300" spc="-235" dirty="0">
                <a:latin typeface="Arial"/>
                <a:cs typeface="Arial"/>
              </a:rPr>
              <a:t> </a:t>
            </a:r>
            <a:r>
              <a:rPr sz="3300" spc="-180" dirty="0">
                <a:latin typeface="Arial"/>
                <a:cs typeface="Arial"/>
              </a:rPr>
              <a:t>zien</a:t>
            </a:r>
            <a:r>
              <a:rPr sz="3300" spc="-250" dirty="0">
                <a:latin typeface="Arial"/>
                <a:cs typeface="Arial"/>
              </a:rPr>
              <a:t> </a:t>
            </a:r>
            <a:r>
              <a:rPr sz="3300" spc="-130" dirty="0">
                <a:latin typeface="Arial"/>
                <a:cs typeface="Arial"/>
              </a:rPr>
              <a:t>op  </a:t>
            </a:r>
            <a:r>
              <a:rPr sz="3300" spc="-30" dirty="0">
                <a:latin typeface="Arial"/>
                <a:cs typeface="Arial"/>
              </a:rPr>
              <a:t>Mijn </a:t>
            </a:r>
            <a:r>
              <a:rPr sz="3300" spc="-165" dirty="0">
                <a:latin typeface="Arial"/>
                <a:cs typeface="Arial"/>
              </a:rPr>
              <a:t>Album </a:t>
            </a:r>
            <a:r>
              <a:rPr sz="3300" spc="275" dirty="0">
                <a:latin typeface="Arial"/>
                <a:cs typeface="Arial"/>
              </a:rPr>
              <a:t>/</a:t>
            </a:r>
            <a:r>
              <a:rPr sz="3300" spc="-585" dirty="0">
                <a:latin typeface="Arial"/>
                <a:cs typeface="Arial"/>
              </a:rPr>
              <a:t> </a:t>
            </a:r>
            <a:r>
              <a:rPr sz="3300" spc="-170" dirty="0">
                <a:latin typeface="Arial"/>
                <a:cs typeface="Arial"/>
              </a:rPr>
              <a:t>via </a:t>
            </a:r>
            <a:r>
              <a:rPr sz="3300" spc="-235" dirty="0">
                <a:latin typeface="Arial"/>
                <a:cs typeface="Arial"/>
              </a:rPr>
              <a:t>onze</a:t>
            </a:r>
            <a:endParaRPr sz="3300">
              <a:latin typeface="Arial"/>
              <a:cs typeface="Arial"/>
            </a:endParaRPr>
          </a:p>
          <a:p>
            <a:pPr>
              <a:lnSpc>
                <a:spcPct val="100000"/>
              </a:lnSpc>
              <a:spcBef>
                <a:spcPts val="25"/>
              </a:spcBef>
            </a:pPr>
            <a:endParaRPr sz="2700">
              <a:latin typeface="Times New Roman"/>
              <a:cs typeface="Times New Roman"/>
            </a:endParaRPr>
          </a:p>
          <a:p>
            <a:pPr marL="12700">
              <a:lnSpc>
                <a:spcPct val="100000"/>
              </a:lnSpc>
            </a:pPr>
            <a:r>
              <a:rPr sz="3300" spc="-114" dirty="0">
                <a:latin typeface="Arial"/>
                <a:cs typeface="Arial"/>
              </a:rPr>
              <a:t>site:</a:t>
            </a:r>
            <a:r>
              <a:rPr sz="3300" spc="-254" dirty="0">
                <a:latin typeface="Arial"/>
                <a:cs typeface="Arial"/>
              </a:rPr>
              <a:t> </a:t>
            </a:r>
            <a:r>
              <a:rPr sz="3300" u="heavy" spc="-150" dirty="0">
                <a:solidFill>
                  <a:srgbClr val="0462C1"/>
                </a:solidFill>
                <a:uFill>
                  <a:solidFill>
                    <a:srgbClr val="0462C1"/>
                  </a:solidFill>
                </a:uFill>
                <a:latin typeface="Arial"/>
                <a:cs typeface="Arial"/>
                <a:hlinkClick r:id="rId3"/>
              </a:rPr>
              <a:t>www.kaartbondnederland.nl</a:t>
            </a:r>
            <a:endParaRPr sz="3300">
              <a:latin typeface="Arial"/>
              <a:cs typeface="Arial"/>
            </a:endParaRPr>
          </a:p>
          <a:p>
            <a:pPr>
              <a:lnSpc>
                <a:spcPct val="100000"/>
              </a:lnSpc>
              <a:spcBef>
                <a:spcPts val="5"/>
              </a:spcBef>
            </a:pPr>
            <a:endParaRPr sz="2750">
              <a:latin typeface="Times New Roman"/>
              <a:cs typeface="Times New Roman"/>
            </a:endParaRPr>
          </a:p>
          <a:p>
            <a:pPr marL="12700">
              <a:lnSpc>
                <a:spcPct val="100000"/>
              </a:lnSpc>
            </a:pPr>
            <a:r>
              <a:rPr sz="3300" spc="-125" dirty="0">
                <a:latin typeface="Arial"/>
                <a:cs typeface="Arial"/>
              </a:rPr>
              <a:t>onder</a:t>
            </a:r>
            <a:r>
              <a:rPr sz="3300" spc="-250" dirty="0">
                <a:latin typeface="Arial"/>
                <a:cs typeface="Arial"/>
              </a:rPr>
              <a:t> </a:t>
            </a:r>
            <a:r>
              <a:rPr sz="3300" spc="-210" dirty="0">
                <a:latin typeface="Arial"/>
                <a:cs typeface="Arial"/>
              </a:rPr>
              <a:t>Foto’s</a:t>
            </a:r>
            <a:endParaRPr sz="3300">
              <a:latin typeface="Arial"/>
              <a:cs typeface="Arial"/>
            </a:endParaRPr>
          </a:p>
          <a:p>
            <a:pPr>
              <a:lnSpc>
                <a:spcPct val="100000"/>
              </a:lnSpc>
            </a:pPr>
            <a:endParaRPr sz="3150">
              <a:latin typeface="Times New Roman"/>
              <a:cs typeface="Times New Roman"/>
            </a:endParaRPr>
          </a:p>
          <a:p>
            <a:pPr marL="12700" marR="55880">
              <a:lnSpc>
                <a:spcPts val="3560"/>
              </a:lnSpc>
            </a:pPr>
            <a:r>
              <a:rPr sz="3300" spc="-175" dirty="0">
                <a:latin typeface="Arial"/>
                <a:cs typeface="Arial"/>
              </a:rPr>
              <a:t>Bent </a:t>
            </a:r>
            <a:r>
              <a:rPr sz="3300" spc="-290" dirty="0">
                <a:latin typeface="Arial"/>
                <a:cs typeface="Arial"/>
              </a:rPr>
              <a:t>U </a:t>
            </a:r>
            <a:r>
              <a:rPr sz="3300" spc="-125" dirty="0">
                <a:latin typeface="Arial"/>
                <a:cs typeface="Arial"/>
              </a:rPr>
              <a:t>donateur </a:t>
            </a:r>
            <a:r>
              <a:rPr sz="3300" spc="-190" dirty="0">
                <a:latin typeface="Arial"/>
                <a:cs typeface="Arial"/>
              </a:rPr>
              <a:t>maar </a:t>
            </a:r>
            <a:r>
              <a:rPr sz="3300" spc="-114" dirty="0">
                <a:latin typeface="Arial"/>
                <a:cs typeface="Arial"/>
              </a:rPr>
              <a:t>weet </a:t>
            </a:r>
            <a:r>
              <a:rPr sz="3300" spc="-125" dirty="0">
                <a:latin typeface="Arial"/>
                <a:cs typeface="Arial"/>
              </a:rPr>
              <a:t>u </a:t>
            </a:r>
            <a:r>
              <a:rPr sz="3300" spc="-75" dirty="0">
                <a:latin typeface="Arial"/>
                <a:cs typeface="Arial"/>
              </a:rPr>
              <a:t>het  </a:t>
            </a:r>
            <a:r>
              <a:rPr sz="3300" spc="-140" dirty="0">
                <a:latin typeface="Arial"/>
                <a:cs typeface="Arial"/>
              </a:rPr>
              <a:t>wachtwoord </a:t>
            </a:r>
            <a:r>
              <a:rPr sz="3300" spc="-60" dirty="0">
                <a:latin typeface="Arial"/>
                <a:cs typeface="Arial"/>
              </a:rPr>
              <a:t>niet </a:t>
            </a:r>
            <a:r>
              <a:rPr sz="3300" spc="-145" dirty="0">
                <a:latin typeface="Arial"/>
                <a:cs typeface="Arial"/>
              </a:rPr>
              <a:t>(meer), </a:t>
            </a:r>
            <a:r>
              <a:rPr sz="3300" spc="-110" dirty="0">
                <a:latin typeface="Arial"/>
                <a:cs typeface="Arial"/>
              </a:rPr>
              <a:t>stuur</a:t>
            </a:r>
            <a:r>
              <a:rPr sz="3300" spc="-625" dirty="0">
                <a:latin typeface="Arial"/>
                <a:cs typeface="Arial"/>
              </a:rPr>
              <a:t> </a:t>
            </a:r>
            <a:r>
              <a:rPr sz="3300" spc="-50" dirty="0">
                <a:latin typeface="Arial"/>
                <a:cs typeface="Arial"/>
              </a:rPr>
              <a:t>mij  </a:t>
            </a:r>
            <a:r>
              <a:rPr sz="3300" spc="-190" dirty="0">
                <a:latin typeface="Arial"/>
                <a:cs typeface="Arial"/>
              </a:rPr>
              <a:t>dan </a:t>
            </a:r>
            <a:r>
              <a:rPr sz="3300" spc="-210" dirty="0">
                <a:latin typeface="Arial"/>
                <a:cs typeface="Arial"/>
              </a:rPr>
              <a:t>even </a:t>
            </a:r>
            <a:r>
              <a:rPr sz="3300" spc="-195" dirty="0">
                <a:latin typeface="Arial"/>
                <a:cs typeface="Arial"/>
              </a:rPr>
              <a:t>een </a:t>
            </a:r>
            <a:r>
              <a:rPr sz="3300" spc="-90" dirty="0">
                <a:latin typeface="Arial"/>
                <a:cs typeface="Arial"/>
              </a:rPr>
              <a:t>mailtje.  </a:t>
            </a:r>
            <a:r>
              <a:rPr sz="3300" spc="-215" dirty="0">
                <a:latin typeface="Arial"/>
                <a:cs typeface="Arial"/>
              </a:rPr>
              <a:t>(</a:t>
            </a:r>
            <a:r>
              <a:rPr sz="3300" u="heavy" spc="-215" dirty="0">
                <a:solidFill>
                  <a:srgbClr val="0462C1"/>
                </a:solidFill>
                <a:uFill>
                  <a:solidFill>
                    <a:srgbClr val="0462C1"/>
                  </a:solidFill>
                </a:uFill>
                <a:latin typeface="Arial"/>
                <a:cs typeface="Arial"/>
                <a:hlinkClick r:id="rId4"/>
              </a:rPr>
              <a:t>jan_kokke4@msn.com</a:t>
            </a:r>
            <a:r>
              <a:rPr sz="3300" spc="-215" dirty="0">
                <a:latin typeface="Arial"/>
                <a:cs typeface="Arial"/>
              </a:rPr>
              <a:t>) </a:t>
            </a:r>
            <a:r>
              <a:rPr sz="3300" spc="-35" dirty="0">
                <a:latin typeface="Arial"/>
                <a:cs typeface="Arial"/>
              </a:rPr>
              <a:t>of </a:t>
            </a:r>
            <a:r>
              <a:rPr sz="3300" spc="-130" dirty="0">
                <a:latin typeface="Arial"/>
                <a:cs typeface="Arial"/>
              </a:rPr>
              <a:t>bel </a:t>
            </a:r>
            <a:r>
              <a:rPr sz="3300" spc="-50" dirty="0">
                <a:latin typeface="Arial"/>
                <a:cs typeface="Arial"/>
              </a:rPr>
              <a:t>mij  </a:t>
            </a:r>
            <a:r>
              <a:rPr sz="3300" spc="-195" dirty="0">
                <a:latin typeface="Arial"/>
                <a:cs typeface="Arial"/>
              </a:rPr>
              <a:t>even.</a:t>
            </a:r>
            <a:endParaRPr sz="3300">
              <a:latin typeface="Arial"/>
              <a:cs typeface="Arial"/>
            </a:endParaRPr>
          </a:p>
          <a:p>
            <a:pPr>
              <a:lnSpc>
                <a:spcPct val="100000"/>
              </a:lnSpc>
              <a:spcBef>
                <a:spcPts val="30"/>
              </a:spcBef>
            </a:pPr>
            <a:endParaRPr sz="2700">
              <a:latin typeface="Times New Roman"/>
              <a:cs typeface="Times New Roman"/>
            </a:endParaRPr>
          </a:p>
          <a:p>
            <a:pPr marR="5080" algn="r">
              <a:lnSpc>
                <a:spcPct val="100000"/>
              </a:lnSpc>
            </a:pPr>
            <a:r>
              <a:rPr sz="3300" spc="-355" dirty="0">
                <a:latin typeface="Arial"/>
                <a:cs typeface="Arial"/>
              </a:rPr>
              <a:t>Jan</a:t>
            </a:r>
            <a:r>
              <a:rPr sz="3300" spc="-295" dirty="0">
                <a:latin typeface="Arial"/>
                <a:cs typeface="Arial"/>
              </a:rPr>
              <a:t> </a:t>
            </a:r>
            <a:r>
              <a:rPr sz="3300" spc="-310" dirty="0">
                <a:latin typeface="Arial"/>
                <a:cs typeface="Arial"/>
              </a:rPr>
              <a:t>Kokke</a:t>
            </a:r>
            <a:endParaRPr sz="3300">
              <a:latin typeface="Arial"/>
              <a:cs typeface="Arial"/>
            </a:endParaRPr>
          </a:p>
        </p:txBody>
      </p:sp>
      <p:sp>
        <p:nvSpPr>
          <p:cNvPr id="4" name="object 4"/>
          <p:cNvSpPr/>
          <p:nvPr/>
        </p:nvSpPr>
        <p:spPr>
          <a:xfrm>
            <a:off x="470916" y="723900"/>
            <a:ext cx="5697220" cy="200025"/>
          </a:xfrm>
          <a:custGeom>
            <a:avLst/>
            <a:gdLst/>
            <a:ahLst/>
            <a:cxnLst/>
            <a:rect l="l" t="t" r="r" b="b"/>
            <a:pathLst>
              <a:path w="5697220" h="200025">
                <a:moveTo>
                  <a:pt x="0" y="199644"/>
                </a:moveTo>
                <a:lnTo>
                  <a:pt x="5696712" y="199644"/>
                </a:lnTo>
                <a:lnTo>
                  <a:pt x="5696712" y="0"/>
                </a:lnTo>
                <a:lnTo>
                  <a:pt x="0" y="0"/>
                </a:lnTo>
                <a:lnTo>
                  <a:pt x="0" y="199644"/>
                </a:lnTo>
                <a:close/>
              </a:path>
            </a:pathLst>
          </a:custGeom>
          <a:solidFill>
            <a:srgbClr val="5B9BD4"/>
          </a:solidFill>
        </p:spPr>
        <p:txBody>
          <a:bodyPr wrap="square" lIns="0" tIns="0" rIns="0" bIns="0" rtlCol="0"/>
          <a:lstStyle/>
          <a:p>
            <a:endParaRPr/>
          </a:p>
        </p:txBody>
      </p:sp>
      <p:sp>
        <p:nvSpPr>
          <p:cNvPr id="5" name="object 5"/>
          <p:cNvSpPr/>
          <p:nvPr/>
        </p:nvSpPr>
        <p:spPr>
          <a:xfrm>
            <a:off x="470916" y="723900"/>
            <a:ext cx="5697220" cy="200025"/>
          </a:xfrm>
          <a:custGeom>
            <a:avLst/>
            <a:gdLst/>
            <a:ahLst/>
            <a:cxnLst/>
            <a:rect l="l" t="t" r="r" b="b"/>
            <a:pathLst>
              <a:path w="5697220" h="200025">
                <a:moveTo>
                  <a:pt x="0" y="199644"/>
                </a:moveTo>
                <a:lnTo>
                  <a:pt x="5696712" y="199644"/>
                </a:lnTo>
                <a:lnTo>
                  <a:pt x="5696712" y="0"/>
                </a:lnTo>
                <a:lnTo>
                  <a:pt x="0" y="0"/>
                </a:lnTo>
                <a:lnTo>
                  <a:pt x="0" y="199644"/>
                </a:lnTo>
                <a:close/>
              </a:path>
            </a:pathLst>
          </a:custGeom>
          <a:ln w="12191">
            <a:solidFill>
              <a:srgbClr val="41709C"/>
            </a:solidFill>
          </a:ln>
        </p:spPr>
        <p:txBody>
          <a:bodyPr wrap="square" lIns="0" tIns="0" rIns="0" bIns="0" rtlCol="0"/>
          <a:lstStyle/>
          <a:p>
            <a:endParaRPr/>
          </a:p>
        </p:txBody>
      </p:sp>
      <p:sp>
        <p:nvSpPr>
          <p:cNvPr id="6" name="object 6"/>
          <p:cNvSpPr/>
          <p:nvPr/>
        </p:nvSpPr>
        <p:spPr>
          <a:xfrm>
            <a:off x="470916" y="8455152"/>
            <a:ext cx="5697220" cy="201295"/>
          </a:xfrm>
          <a:custGeom>
            <a:avLst/>
            <a:gdLst/>
            <a:ahLst/>
            <a:cxnLst/>
            <a:rect l="l" t="t" r="r" b="b"/>
            <a:pathLst>
              <a:path w="5697220" h="201295">
                <a:moveTo>
                  <a:pt x="0" y="201168"/>
                </a:moveTo>
                <a:lnTo>
                  <a:pt x="5696712" y="201168"/>
                </a:lnTo>
                <a:lnTo>
                  <a:pt x="5696712" y="0"/>
                </a:lnTo>
                <a:lnTo>
                  <a:pt x="0" y="0"/>
                </a:lnTo>
                <a:lnTo>
                  <a:pt x="0" y="201168"/>
                </a:lnTo>
                <a:close/>
              </a:path>
            </a:pathLst>
          </a:custGeom>
          <a:solidFill>
            <a:srgbClr val="5B9BD4"/>
          </a:solidFill>
        </p:spPr>
        <p:txBody>
          <a:bodyPr wrap="square" lIns="0" tIns="0" rIns="0" bIns="0" rtlCol="0"/>
          <a:lstStyle/>
          <a:p>
            <a:endParaRPr/>
          </a:p>
        </p:txBody>
      </p:sp>
      <p:sp>
        <p:nvSpPr>
          <p:cNvPr id="7" name="object 7"/>
          <p:cNvSpPr/>
          <p:nvPr/>
        </p:nvSpPr>
        <p:spPr>
          <a:xfrm>
            <a:off x="470916" y="8455152"/>
            <a:ext cx="5697220" cy="201295"/>
          </a:xfrm>
          <a:custGeom>
            <a:avLst/>
            <a:gdLst/>
            <a:ahLst/>
            <a:cxnLst/>
            <a:rect l="l" t="t" r="r" b="b"/>
            <a:pathLst>
              <a:path w="5697220" h="201295">
                <a:moveTo>
                  <a:pt x="0" y="201168"/>
                </a:moveTo>
                <a:lnTo>
                  <a:pt x="5696712" y="201168"/>
                </a:lnTo>
                <a:lnTo>
                  <a:pt x="5696712" y="0"/>
                </a:lnTo>
                <a:lnTo>
                  <a:pt x="0" y="0"/>
                </a:lnTo>
                <a:lnTo>
                  <a:pt x="0" y="201168"/>
                </a:lnTo>
                <a:close/>
              </a:path>
            </a:pathLst>
          </a:custGeom>
          <a:ln w="12192">
            <a:solidFill>
              <a:srgbClr val="41709C"/>
            </a:solidFill>
          </a:ln>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19427" y="5678423"/>
            <a:ext cx="3836035" cy="306705"/>
          </a:xfrm>
          <a:custGeom>
            <a:avLst/>
            <a:gdLst/>
            <a:ahLst/>
            <a:cxnLst/>
            <a:rect l="l" t="t" r="r" b="b"/>
            <a:pathLst>
              <a:path w="3836035" h="306704">
                <a:moveTo>
                  <a:pt x="0" y="306324"/>
                </a:moveTo>
                <a:lnTo>
                  <a:pt x="3835908" y="306324"/>
                </a:lnTo>
                <a:lnTo>
                  <a:pt x="3835908" y="0"/>
                </a:lnTo>
                <a:lnTo>
                  <a:pt x="0" y="0"/>
                </a:lnTo>
                <a:lnTo>
                  <a:pt x="0" y="306324"/>
                </a:lnTo>
                <a:close/>
              </a:path>
            </a:pathLst>
          </a:custGeom>
          <a:solidFill>
            <a:srgbClr val="000066"/>
          </a:solidFill>
        </p:spPr>
        <p:txBody>
          <a:bodyPr wrap="square" lIns="0" tIns="0" rIns="0" bIns="0" rtlCol="0"/>
          <a:lstStyle/>
          <a:p>
            <a:endParaRPr/>
          </a:p>
        </p:txBody>
      </p:sp>
      <p:sp>
        <p:nvSpPr>
          <p:cNvPr id="3" name="object 3"/>
          <p:cNvSpPr/>
          <p:nvPr/>
        </p:nvSpPr>
        <p:spPr>
          <a:xfrm>
            <a:off x="1519427" y="5678423"/>
            <a:ext cx="3836035" cy="306705"/>
          </a:xfrm>
          <a:custGeom>
            <a:avLst/>
            <a:gdLst/>
            <a:ahLst/>
            <a:cxnLst/>
            <a:rect l="l" t="t" r="r" b="b"/>
            <a:pathLst>
              <a:path w="3836035" h="306704">
                <a:moveTo>
                  <a:pt x="0" y="297179"/>
                </a:moveTo>
                <a:lnTo>
                  <a:pt x="0" y="306324"/>
                </a:lnTo>
                <a:lnTo>
                  <a:pt x="9143" y="306324"/>
                </a:lnTo>
                <a:lnTo>
                  <a:pt x="0" y="297179"/>
                </a:lnTo>
                <a:close/>
              </a:path>
              <a:path w="3836035" h="306704">
                <a:moveTo>
                  <a:pt x="9143" y="0"/>
                </a:moveTo>
                <a:lnTo>
                  <a:pt x="0" y="9143"/>
                </a:lnTo>
                <a:lnTo>
                  <a:pt x="0" y="297179"/>
                </a:lnTo>
                <a:lnTo>
                  <a:pt x="9143" y="306324"/>
                </a:lnTo>
                <a:lnTo>
                  <a:pt x="9143" y="0"/>
                </a:lnTo>
                <a:close/>
              </a:path>
              <a:path w="3836035" h="306704">
                <a:moveTo>
                  <a:pt x="3826764" y="297179"/>
                </a:moveTo>
                <a:lnTo>
                  <a:pt x="9143" y="297179"/>
                </a:lnTo>
                <a:lnTo>
                  <a:pt x="9143" y="306324"/>
                </a:lnTo>
                <a:lnTo>
                  <a:pt x="3826764" y="306324"/>
                </a:lnTo>
                <a:lnTo>
                  <a:pt x="3826764" y="297179"/>
                </a:lnTo>
                <a:close/>
              </a:path>
              <a:path w="3836035" h="306704">
                <a:moveTo>
                  <a:pt x="3826764" y="0"/>
                </a:moveTo>
                <a:lnTo>
                  <a:pt x="3826764" y="306324"/>
                </a:lnTo>
                <a:lnTo>
                  <a:pt x="3835908" y="297179"/>
                </a:lnTo>
                <a:lnTo>
                  <a:pt x="3835908" y="9143"/>
                </a:lnTo>
                <a:lnTo>
                  <a:pt x="3826764" y="0"/>
                </a:lnTo>
                <a:close/>
              </a:path>
              <a:path w="3836035" h="306704">
                <a:moveTo>
                  <a:pt x="3835908" y="297179"/>
                </a:moveTo>
                <a:lnTo>
                  <a:pt x="3826764" y="306324"/>
                </a:lnTo>
                <a:lnTo>
                  <a:pt x="3835908" y="306324"/>
                </a:lnTo>
                <a:lnTo>
                  <a:pt x="3835908" y="297179"/>
                </a:lnTo>
                <a:close/>
              </a:path>
              <a:path w="3836035" h="306704">
                <a:moveTo>
                  <a:pt x="9143" y="0"/>
                </a:moveTo>
                <a:lnTo>
                  <a:pt x="0" y="0"/>
                </a:lnTo>
                <a:lnTo>
                  <a:pt x="0" y="9143"/>
                </a:lnTo>
                <a:lnTo>
                  <a:pt x="9143" y="0"/>
                </a:lnTo>
                <a:close/>
              </a:path>
              <a:path w="3836035" h="306704">
                <a:moveTo>
                  <a:pt x="3826764" y="0"/>
                </a:moveTo>
                <a:lnTo>
                  <a:pt x="9143" y="0"/>
                </a:lnTo>
                <a:lnTo>
                  <a:pt x="9143" y="9143"/>
                </a:lnTo>
                <a:lnTo>
                  <a:pt x="3826764" y="9143"/>
                </a:lnTo>
                <a:lnTo>
                  <a:pt x="3826764" y="0"/>
                </a:lnTo>
                <a:close/>
              </a:path>
              <a:path w="3836035" h="306704">
                <a:moveTo>
                  <a:pt x="3835908" y="0"/>
                </a:moveTo>
                <a:lnTo>
                  <a:pt x="3826764" y="0"/>
                </a:lnTo>
                <a:lnTo>
                  <a:pt x="3835908" y="9143"/>
                </a:lnTo>
                <a:lnTo>
                  <a:pt x="3835908" y="0"/>
                </a:lnTo>
                <a:close/>
              </a:path>
            </a:pathLst>
          </a:custGeom>
          <a:solidFill>
            <a:srgbClr val="000000"/>
          </a:solidFill>
        </p:spPr>
        <p:txBody>
          <a:bodyPr wrap="square" lIns="0" tIns="0" rIns="0" bIns="0" rtlCol="0"/>
          <a:lstStyle/>
          <a:p>
            <a:endParaRPr/>
          </a:p>
        </p:txBody>
      </p:sp>
      <p:sp>
        <p:nvSpPr>
          <p:cNvPr id="4" name="object 4"/>
          <p:cNvSpPr/>
          <p:nvPr/>
        </p:nvSpPr>
        <p:spPr>
          <a:xfrm>
            <a:off x="1508760" y="6077711"/>
            <a:ext cx="234696" cy="1905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970225" y="6030342"/>
            <a:ext cx="888485" cy="27139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493519" y="766572"/>
            <a:ext cx="3837431" cy="253441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495044" y="3186683"/>
            <a:ext cx="3836035" cy="593090"/>
          </a:xfrm>
          <a:custGeom>
            <a:avLst/>
            <a:gdLst/>
            <a:ahLst/>
            <a:cxnLst/>
            <a:rect l="l" t="t" r="r" b="b"/>
            <a:pathLst>
              <a:path w="3836035" h="593089">
                <a:moveTo>
                  <a:pt x="0" y="592835"/>
                </a:moveTo>
                <a:lnTo>
                  <a:pt x="3835907" y="592835"/>
                </a:lnTo>
                <a:lnTo>
                  <a:pt x="3835907" y="0"/>
                </a:lnTo>
                <a:lnTo>
                  <a:pt x="0" y="0"/>
                </a:lnTo>
                <a:lnTo>
                  <a:pt x="0" y="592835"/>
                </a:lnTo>
                <a:close/>
              </a:path>
            </a:pathLst>
          </a:custGeom>
          <a:solidFill>
            <a:srgbClr val="000066"/>
          </a:solidFill>
        </p:spPr>
        <p:txBody>
          <a:bodyPr wrap="square" lIns="0" tIns="0" rIns="0" bIns="0" rtlCol="0"/>
          <a:lstStyle/>
          <a:p>
            <a:endParaRPr/>
          </a:p>
        </p:txBody>
      </p:sp>
      <p:sp>
        <p:nvSpPr>
          <p:cNvPr id="8" name="object 8"/>
          <p:cNvSpPr/>
          <p:nvPr/>
        </p:nvSpPr>
        <p:spPr>
          <a:xfrm>
            <a:off x="1495044" y="3186683"/>
            <a:ext cx="3836035" cy="593090"/>
          </a:xfrm>
          <a:custGeom>
            <a:avLst/>
            <a:gdLst/>
            <a:ahLst/>
            <a:cxnLst/>
            <a:rect l="l" t="t" r="r" b="b"/>
            <a:pathLst>
              <a:path w="3836035" h="593089">
                <a:moveTo>
                  <a:pt x="0" y="583692"/>
                </a:moveTo>
                <a:lnTo>
                  <a:pt x="0" y="592836"/>
                </a:lnTo>
                <a:lnTo>
                  <a:pt x="9143" y="592836"/>
                </a:lnTo>
                <a:lnTo>
                  <a:pt x="0" y="583692"/>
                </a:lnTo>
                <a:close/>
              </a:path>
              <a:path w="3836035" h="593089">
                <a:moveTo>
                  <a:pt x="9143" y="0"/>
                </a:moveTo>
                <a:lnTo>
                  <a:pt x="0" y="9144"/>
                </a:lnTo>
                <a:lnTo>
                  <a:pt x="0" y="583692"/>
                </a:lnTo>
                <a:lnTo>
                  <a:pt x="9143" y="592836"/>
                </a:lnTo>
                <a:lnTo>
                  <a:pt x="9143" y="0"/>
                </a:lnTo>
                <a:close/>
              </a:path>
              <a:path w="3836035" h="593089">
                <a:moveTo>
                  <a:pt x="3826764" y="583692"/>
                </a:moveTo>
                <a:lnTo>
                  <a:pt x="9143" y="583692"/>
                </a:lnTo>
                <a:lnTo>
                  <a:pt x="9143" y="592836"/>
                </a:lnTo>
                <a:lnTo>
                  <a:pt x="3826764" y="592836"/>
                </a:lnTo>
                <a:lnTo>
                  <a:pt x="3826764" y="583692"/>
                </a:lnTo>
                <a:close/>
              </a:path>
              <a:path w="3836035" h="593089">
                <a:moveTo>
                  <a:pt x="3826764" y="0"/>
                </a:moveTo>
                <a:lnTo>
                  <a:pt x="3826764" y="592836"/>
                </a:lnTo>
                <a:lnTo>
                  <a:pt x="3835907" y="583692"/>
                </a:lnTo>
                <a:lnTo>
                  <a:pt x="3835907" y="9144"/>
                </a:lnTo>
                <a:lnTo>
                  <a:pt x="3826764" y="0"/>
                </a:lnTo>
                <a:close/>
              </a:path>
              <a:path w="3836035" h="593089">
                <a:moveTo>
                  <a:pt x="3835907" y="583692"/>
                </a:moveTo>
                <a:lnTo>
                  <a:pt x="3826764" y="592836"/>
                </a:lnTo>
                <a:lnTo>
                  <a:pt x="3835907" y="592836"/>
                </a:lnTo>
                <a:lnTo>
                  <a:pt x="3835907" y="583692"/>
                </a:lnTo>
                <a:close/>
              </a:path>
              <a:path w="3836035" h="593089">
                <a:moveTo>
                  <a:pt x="9143" y="0"/>
                </a:moveTo>
                <a:lnTo>
                  <a:pt x="0" y="0"/>
                </a:lnTo>
                <a:lnTo>
                  <a:pt x="0" y="9144"/>
                </a:lnTo>
                <a:lnTo>
                  <a:pt x="9143" y="0"/>
                </a:lnTo>
                <a:close/>
              </a:path>
              <a:path w="3836035" h="593089">
                <a:moveTo>
                  <a:pt x="3826764" y="0"/>
                </a:moveTo>
                <a:lnTo>
                  <a:pt x="9143" y="0"/>
                </a:lnTo>
                <a:lnTo>
                  <a:pt x="9143" y="9144"/>
                </a:lnTo>
                <a:lnTo>
                  <a:pt x="3826764" y="9144"/>
                </a:lnTo>
                <a:lnTo>
                  <a:pt x="3826764" y="0"/>
                </a:lnTo>
                <a:close/>
              </a:path>
              <a:path w="3836035" h="593089">
                <a:moveTo>
                  <a:pt x="3835907" y="0"/>
                </a:moveTo>
                <a:lnTo>
                  <a:pt x="3826764" y="0"/>
                </a:lnTo>
                <a:lnTo>
                  <a:pt x="3835907" y="9144"/>
                </a:lnTo>
                <a:lnTo>
                  <a:pt x="3835907" y="0"/>
                </a:lnTo>
                <a:close/>
              </a:path>
            </a:pathLst>
          </a:custGeom>
          <a:solidFill>
            <a:srgbClr val="000000"/>
          </a:solidFill>
        </p:spPr>
        <p:txBody>
          <a:bodyPr wrap="square" lIns="0" tIns="0" rIns="0" bIns="0" rtlCol="0"/>
          <a:lstStyle/>
          <a:p>
            <a:endParaRPr/>
          </a:p>
        </p:txBody>
      </p:sp>
      <p:sp>
        <p:nvSpPr>
          <p:cNvPr id="9" name="object 9"/>
          <p:cNvSpPr txBox="1"/>
          <p:nvPr/>
        </p:nvSpPr>
        <p:spPr>
          <a:xfrm>
            <a:off x="2079117" y="3305047"/>
            <a:ext cx="232727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Arial"/>
                <a:cs typeface="Arial"/>
              </a:rPr>
              <a:t>Een </a:t>
            </a:r>
            <a:r>
              <a:rPr sz="1200" b="1" spc="-5" dirty="0">
                <a:solidFill>
                  <a:srgbClr val="FFFFFF"/>
                </a:solidFill>
                <a:latin typeface="Arial"/>
                <a:cs typeface="Arial"/>
              </a:rPr>
              <a:t>Riviercruise </a:t>
            </a:r>
            <a:r>
              <a:rPr sz="1200" b="1" spc="-10" dirty="0">
                <a:solidFill>
                  <a:srgbClr val="FFFFFF"/>
                </a:solidFill>
                <a:latin typeface="Arial"/>
                <a:cs typeface="Arial"/>
              </a:rPr>
              <a:t>van</a:t>
            </a:r>
            <a:r>
              <a:rPr sz="1200" b="1" spc="-60" dirty="0">
                <a:solidFill>
                  <a:srgbClr val="FFFFFF"/>
                </a:solidFill>
                <a:latin typeface="Arial"/>
                <a:cs typeface="Arial"/>
              </a:rPr>
              <a:t> </a:t>
            </a:r>
            <a:r>
              <a:rPr sz="1200" b="1" dirty="0">
                <a:solidFill>
                  <a:srgbClr val="FFFFFF"/>
                </a:solidFill>
                <a:latin typeface="Arial"/>
                <a:cs typeface="Arial"/>
              </a:rPr>
              <a:t>Feenstra...</a:t>
            </a:r>
            <a:endParaRPr sz="1200">
              <a:latin typeface="Arial"/>
              <a:cs typeface="Arial"/>
            </a:endParaRPr>
          </a:p>
        </p:txBody>
      </p:sp>
      <p:sp>
        <p:nvSpPr>
          <p:cNvPr id="10" name="object 10"/>
          <p:cNvSpPr txBox="1"/>
          <p:nvPr/>
        </p:nvSpPr>
        <p:spPr>
          <a:xfrm>
            <a:off x="2104008" y="3507739"/>
            <a:ext cx="1550035" cy="193675"/>
          </a:xfrm>
          <a:prstGeom prst="rect">
            <a:avLst/>
          </a:prstGeom>
        </p:spPr>
        <p:txBody>
          <a:bodyPr vert="horz" wrap="square" lIns="0" tIns="13335" rIns="0" bIns="0" rtlCol="0">
            <a:spAutoFit/>
          </a:bodyPr>
          <a:lstStyle/>
          <a:p>
            <a:pPr>
              <a:lnSpc>
                <a:spcPct val="100000"/>
              </a:lnSpc>
              <a:spcBef>
                <a:spcPts val="105"/>
              </a:spcBef>
            </a:pPr>
            <a:r>
              <a:rPr sz="1100" spc="-5" dirty="0">
                <a:solidFill>
                  <a:srgbClr val="CCEBFF"/>
                </a:solidFill>
                <a:latin typeface="Arial"/>
                <a:cs typeface="Arial"/>
              </a:rPr>
              <a:t>Dat is </a:t>
            </a:r>
            <a:r>
              <a:rPr sz="1100" dirty="0">
                <a:solidFill>
                  <a:srgbClr val="CCEBFF"/>
                </a:solidFill>
                <a:latin typeface="Arial"/>
                <a:cs typeface="Arial"/>
              </a:rPr>
              <a:t>pas echt</a:t>
            </a:r>
            <a:r>
              <a:rPr sz="1100" spc="-100" dirty="0">
                <a:solidFill>
                  <a:srgbClr val="CCEBFF"/>
                </a:solidFill>
                <a:latin typeface="Arial"/>
                <a:cs typeface="Arial"/>
              </a:rPr>
              <a:t> </a:t>
            </a:r>
            <a:r>
              <a:rPr sz="1100" dirty="0">
                <a:solidFill>
                  <a:srgbClr val="CCEBFF"/>
                </a:solidFill>
                <a:latin typeface="Arial"/>
                <a:cs typeface="Arial"/>
              </a:rPr>
              <a:t>genieten!</a:t>
            </a:r>
            <a:endParaRPr sz="1100">
              <a:latin typeface="Arial"/>
              <a:cs typeface="Arial"/>
            </a:endParaRPr>
          </a:p>
        </p:txBody>
      </p:sp>
      <p:sp>
        <p:nvSpPr>
          <p:cNvPr id="11" name="object 11"/>
          <p:cNvSpPr/>
          <p:nvPr/>
        </p:nvSpPr>
        <p:spPr>
          <a:xfrm>
            <a:off x="1597152" y="3497579"/>
            <a:ext cx="434340" cy="508000"/>
          </a:xfrm>
          <a:custGeom>
            <a:avLst/>
            <a:gdLst/>
            <a:ahLst/>
            <a:cxnLst/>
            <a:rect l="l" t="t" r="r" b="b"/>
            <a:pathLst>
              <a:path w="434339" h="508000">
                <a:moveTo>
                  <a:pt x="217170" y="0"/>
                </a:moveTo>
                <a:lnTo>
                  <a:pt x="173417" y="5157"/>
                </a:lnTo>
                <a:lnTo>
                  <a:pt x="132659" y="19948"/>
                </a:lnTo>
                <a:lnTo>
                  <a:pt x="95770" y="43351"/>
                </a:lnTo>
                <a:lnTo>
                  <a:pt x="63626" y="74342"/>
                </a:lnTo>
                <a:lnTo>
                  <a:pt x="37102" y="111900"/>
                </a:lnTo>
                <a:lnTo>
                  <a:pt x="17073" y="155001"/>
                </a:lnTo>
                <a:lnTo>
                  <a:pt x="4414" y="202624"/>
                </a:lnTo>
                <a:lnTo>
                  <a:pt x="0" y="253746"/>
                </a:lnTo>
                <a:lnTo>
                  <a:pt x="4414" y="304867"/>
                </a:lnTo>
                <a:lnTo>
                  <a:pt x="17073" y="352490"/>
                </a:lnTo>
                <a:lnTo>
                  <a:pt x="37102" y="395591"/>
                </a:lnTo>
                <a:lnTo>
                  <a:pt x="63626" y="433149"/>
                </a:lnTo>
                <a:lnTo>
                  <a:pt x="95770" y="464140"/>
                </a:lnTo>
                <a:lnTo>
                  <a:pt x="132659" y="487543"/>
                </a:lnTo>
                <a:lnTo>
                  <a:pt x="173417" y="502334"/>
                </a:lnTo>
                <a:lnTo>
                  <a:pt x="217170" y="507492"/>
                </a:lnTo>
                <a:lnTo>
                  <a:pt x="260922" y="502334"/>
                </a:lnTo>
                <a:lnTo>
                  <a:pt x="301680" y="487543"/>
                </a:lnTo>
                <a:lnTo>
                  <a:pt x="338569" y="464140"/>
                </a:lnTo>
                <a:lnTo>
                  <a:pt x="370712" y="433149"/>
                </a:lnTo>
                <a:lnTo>
                  <a:pt x="397237" y="395591"/>
                </a:lnTo>
                <a:lnTo>
                  <a:pt x="417266" y="352490"/>
                </a:lnTo>
                <a:lnTo>
                  <a:pt x="429925" y="304867"/>
                </a:lnTo>
                <a:lnTo>
                  <a:pt x="434340" y="253746"/>
                </a:lnTo>
                <a:lnTo>
                  <a:pt x="429925" y="202624"/>
                </a:lnTo>
                <a:lnTo>
                  <a:pt x="417266" y="155001"/>
                </a:lnTo>
                <a:lnTo>
                  <a:pt x="397237" y="111900"/>
                </a:lnTo>
                <a:lnTo>
                  <a:pt x="370713" y="74342"/>
                </a:lnTo>
                <a:lnTo>
                  <a:pt x="338569" y="43351"/>
                </a:lnTo>
                <a:lnTo>
                  <a:pt x="301680" y="19948"/>
                </a:lnTo>
                <a:lnTo>
                  <a:pt x="260922" y="5157"/>
                </a:lnTo>
                <a:lnTo>
                  <a:pt x="217170" y="0"/>
                </a:lnTo>
                <a:close/>
              </a:path>
            </a:pathLst>
          </a:custGeom>
          <a:solidFill>
            <a:srgbClr val="FF0000"/>
          </a:solidFill>
        </p:spPr>
        <p:txBody>
          <a:bodyPr wrap="square" lIns="0" tIns="0" rIns="0" bIns="0" rtlCol="0"/>
          <a:lstStyle/>
          <a:p>
            <a:endParaRPr/>
          </a:p>
        </p:txBody>
      </p:sp>
      <p:sp>
        <p:nvSpPr>
          <p:cNvPr id="12" name="object 12"/>
          <p:cNvSpPr/>
          <p:nvPr/>
        </p:nvSpPr>
        <p:spPr>
          <a:xfrm>
            <a:off x="1597168" y="3497579"/>
            <a:ext cx="434340" cy="508000"/>
          </a:xfrm>
          <a:custGeom>
            <a:avLst/>
            <a:gdLst/>
            <a:ahLst/>
            <a:cxnLst/>
            <a:rect l="l" t="t" r="r" b="b"/>
            <a:pathLst>
              <a:path w="434339" h="508000">
                <a:moveTo>
                  <a:pt x="217153" y="0"/>
                </a:moveTo>
                <a:lnTo>
                  <a:pt x="173465" y="5080"/>
                </a:lnTo>
                <a:lnTo>
                  <a:pt x="132698" y="19939"/>
                </a:lnTo>
                <a:lnTo>
                  <a:pt x="95741" y="43307"/>
                </a:lnTo>
                <a:lnTo>
                  <a:pt x="63610" y="74295"/>
                </a:lnTo>
                <a:lnTo>
                  <a:pt x="37067" y="111887"/>
                </a:lnTo>
                <a:lnTo>
                  <a:pt x="17001" y="154940"/>
                </a:lnTo>
                <a:lnTo>
                  <a:pt x="4301" y="202565"/>
                </a:lnTo>
                <a:lnTo>
                  <a:pt x="0" y="253365"/>
                </a:lnTo>
                <a:lnTo>
                  <a:pt x="0" y="254127"/>
                </a:lnTo>
                <a:lnTo>
                  <a:pt x="4301" y="304927"/>
                </a:lnTo>
                <a:lnTo>
                  <a:pt x="17001" y="352552"/>
                </a:lnTo>
                <a:lnTo>
                  <a:pt x="37067" y="395605"/>
                </a:lnTo>
                <a:lnTo>
                  <a:pt x="63610" y="433197"/>
                </a:lnTo>
                <a:lnTo>
                  <a:pt x="95741" y="464185"/>
                </a:lnTo>
                <a:lnTo>
                  <a:pt x="132698" y="487553"/>
                </a:lnTo>
                <a:lnTo>
                  <a:pt x="173465" y="502285"/>
                </a:lnTo>
                <a:lnTo>
                  <a:pt x="217153" y="507492"/>
                </a:lnTo>
                <a:lnTo>
                  <a:pt x="228329" y="507238"/>
                </a:lnTo>
                <a:lnTo>
                  <a:pt x="271382" y="499491"/>
                </a:lnTo>
                <a:lnTo>
                  <a:pt x="274811" y="498348"/>
                </a:lnTo>
                <a:lnTo>
                  <a:pt x="216899" y="498348"/>
                </a:lnTo>
                <a:lnTo>
                  <a:pt x="206231" y="498094"/>
                </a:lnTo>
                <a:lnTo>
                  <a:pt x="165210" y="490600"/>
                </a:lnTo>
                <a:lnTo>
                  <a:pt x="118093" y="468884"/>
                </a:lnTo>
                <a:lnTo>
                  <a:pt x="85073" y="442722"/>
                </a:lnTo>
                <a:lnTo>
                  <a:pt x="56879" y="409575"/>
                </a:lnTo>
                <a:lnTo>
                  <a:pt x="34273" y="370459"/>
                </a:lnTo>
                <a:lnTo>
                  <a:pt x="18398" y="326390"/>
                </a:lnTo>
                <a:lnTo>
                  <a:pt x="10143" y="278511"/>
                </a:lnTo>
                <a:lnTo>
                  <a:pt x="9127" y="253365"/>
                </a:lnTo>
                <a:lnTo>
                  <a:pt x="10241" y="228854"/>
                </a:lnTo>
                <a:lnTo>
                  <a:pt x="18779" y="180340"/>
                </a:lnTo>
                <a:lnTo>
                  <a:pt x="34654" y="136271"/>
                </a:lnTo>
                <a:lnTo>
                  <a:pt x="57260" y="97282"/>
                </a:lnTo>
                <a:lnTo>
                  <a:pt x="85708" y="64135"/>
                </a:lnTo>
                <a:lnTo>
                  <a:pt x="118855" y="38100"/>
                </a:lnTo>
                <a:lnTo>
                  <a:pt x="156193" y="19812"/>
                </a:lnTo>
                <a:lnTo>
                  <a:pt x="196325" y="10414"/>
                </a:lnTo>
                <a:lnTo>
                  <a:pt x="217407" y="9144"/>
                </a:lnTo>
                <a:lnTo>
                  <a:pt x="274811" y="9144"/>
                </a:lnTo>
                <a:lnTo>
                  <a:pt x="271382" y="8000"/>
                </a:lnTo>
                <a:lnTo>
                  <a:pt x="260968" y="5080"/>
                </a:lnTo>
                <a:lnTo>
                  <a:pt x="250173" y="2921"/>
                </a:lnTo>
                <a:lnTo>
                  <a:pt x="239378" y="1270"/>
                </a:lnTo>
                <a:lnTo>
                  <a:pt x="228329" y="254"/>
                </a:lnTo>
                <a:lnTo>
                  <a:pt x="217153" y="0"/>
                </a:lnTo>
                <a:close/>
              </a:path>
              <a:path w="434339" h="508000">
                <a:moveTo>
                  <a:pt x="274811" y="9144"/>
                </a:moveTo>
                <a:lnTo>
                  <a:pt x="217407" y="9144"/>
                </a:lnTo>
                <a:lnTo>
                  <a:pt x="228075" y="9398"/>
                </a:lnTo>
                <a:lnTo>
                  <a:pt x="238489" y="10414"/>
                </a:lnTo>
                <a:lnTo>
                  <a:pt x="278875" y="20066"/>
                </a:lnTo>
                <a:lnTo>
                  <a:pt x="316213" y="38608"/>
                </a:lnTo>
                <a:lnTo>
                  <a:pt x="349360" y="64770"/>
                </a:lnTo>
                <a:lnTo>
                  <a:pt x="377554" y="98044"/>
                </a:lnTo>
                <a:lnTo>
                  <a:pt x="400033" y="137033"/>
                </a:lnTo>
                <a:lnTo>
                  <a:pt x="415908" y="181102"/>
                </a:lnTo>
                <a:lnTo>
                  <a:pt x="424163" y="228854"/>
                </a:lnTo>
                <a:lnTo>
                  <a:pt x="425179" y="254127"/>
                </a:lnTo>
                <a:lnTo>
                  <a:pt x="424070" y="278511"/>
                </a:lnTo>
                <a:lnTo>
                  <a:pt x="415654" y="327279"/>
                </a:lnTo>
                <a:lnTo>
                  <a:pt x="399652" y="371221"/>
                </a:lnTo>
                <a:lnTo>
                  <a:pt x="377046" y="410210"/>
                </a:lnTo>
                <a:lnTo>
                  <a:pt x="348725" y="443357"/>
                </a:lnTo>
                <a:lnTo>
                  <a:pt x="315324" y="469519"/>
                </a:lnTo>
                <a:lnTo>
                  <a:pt x="278113" y="487680"/>
                </a:lnTo>
                <a:lnTo>
                  <a:pt x="237981" y="497078"/>
                </a:lnTo>
                <a:lnTo>
                  <a:pt x="216899" y="498348"/>
                </a:lnTo>
                <a:lnTo>
                  <a:pt x="274811" y="498348"/>
                </a:lnTo>
                <a:lnTo>
                  <a:pt x="320658" y="476885"/>
                </a:lnTo>
                <a:lnTo>
                  <a:pt x="355329" y="449580"/>
                </a:lnTo>
                <a:lnTo>
                  <a:pt x="384793" y="415163"/>
                </a:lnTo>
                <a:lnTo>
                  <a:pt x="408161" y="374650"/>
                </a:lnTo>
                <a:lnTo>
                  <a:pt x="424544" y="329184"/>
                </a:lnTo>
                <a:lnTo>
                  <a:pt x="433180" y="279654"/>
                </a:lnTo>
                <a:lnTo>
                  <a:pt x="434306" y="253365"/>
                </a:lnTo>
                <a:lnTo>
                  <a:pt x="433180" y="227711"/>
                </a:lnTo>
                <a:lnTo>
                  <a:pt x="424544" y="178308"/>
                </a:lnTo>
                <a:lnTo>
                  <a:pt x="408161" y="132715"/>
                </a:lnTo>
                <a:lnTo>
                  <a:pt x="384793" y="92329"/>
                </a:lnTo>
                <a:lnTo>
                  <a:pt x="355329" y="57912"/>
                </a:lnTo>
                <a:lnTo>
                  <a:pt x="320658" y="30607"/>
                </a:lnTo>
                <a:lnTo>
                  <a:pt x="281669" y="11430"/>
                </a:lnTo>
                <a:lnTo>
                  <a:pt x="274811" y="9144"/>
                </a:lnTo>
                <a:close/>
              </a:path>
            </a:pathLst>
          </a:custGeom>
          <a:solidFill>
            <a:srgbClr val="FF0000"/>
          </a:solidFill>
        </p:spPr>
        <p:txBody>
          <a:bodyPr wrap="square" lIns="0" tIns="0" rIns="0" bIns="0" rtlCol="0"/>
          <a:lstStyle/>
          <a:p>
            <a:endParaRPr/>
          </a:p>
        </p:txBody>
      </p:sp>
      <p:sp>
        <p:nvSpPr>
          <p:cNvPr id="13" name="object 13"/>
          <p:cNvSpPr txBox="1"/>
          <p:nvPr/>
        </p:nvSpPr>
        <p:spPr>
          <a:xfrm>
            <a:off x="1677035" y="3583051"/>
            <a:ext cx="292735" cy="162560"/>
          </a:xfrm>
          <a:prstGeom prst="rect">
            <a:avLst/>
          </a:prstGeom>
        </p:spPr>
        <p:txBody>
          <a:bodyPr vert="horz" wrap="square" lIns="0" tIns="12700" rIns="0" bIns="0" rtlCol="0">
            <a:spAutoFit/>
          </a:bodyPr>
          <a:lstStyle/>
          <a:p>
            <a:pPr>
              <a:lnSpc>
                <a:spcPct val="100000"/>
              </a:lnSpc>
              <a:spcBef>
                <a:spcPts val="100"/>
              </a:spcBef>
            </a:pPr>
            <a:r>
              <a:rPr sz="900" b="1" dirty="0">
                <a:solidFill>
                  <a:srgbClr val="FFFFFF"/>
                </a:solidFill>
                <a:latin typeface="Arial"/>
                <a:cs typeface="Arial"/>
              </a:rPr>
              <a:t>Boe</a:t>
            </a:r>
            <a:r>
              <a:rPr sz="900" b="1" spc="-5" dirty="0">
                <a:solidFill>
                  <a:srgbClr val="FFFFFF"/>
                </a:solidFill>
                <a:latin typeface="Arial"/>
                <a:cs typeface="Arial"/>
              </a:rPr>
              <a:t>k</a:t>
            </a:r>
            <a:endParaRPr sz="900">
              <a:latin typeface="Arial"/>
              <a:cs typeface="Arial"/>
            </a:endParaRPr>
          </a:p>
        </p:txBody>
      </p:sp>
      <p:sp>
        <p:nvSpPr>
          <p:cNvPr id="14" name="object 14"/>
          <p:cNvSpPr txBox="1"/>
          <p:nvPr/>
        </p:nvSpPr>
        <p:spPr>
          <a:xfrm>
            <a:off x="1519427" y="3703151"/>
            <a:ext cx="3836035" cy="2228215"/>
          </a:xfrm>
          <a:prstGeom prst="rect">
            <a:avLst/>
          </a:prstGeom>
        </p:spPr>
        <p:txBody>
          <a:bodyPr vert="horz" wrap="square" lIns="0" tIns="29844" rIns="0" bIns="0" rtlCol="0">
            <a:spAutoFit/>
          </a:bodyPr>
          <a:lstStyle/>
          <a:p>
            <a:pPr marL="175895">
              <a:lnSpc>
                <a:spcPct val="100000"/>
              </a:lnSpc>
              <a:spcBef>
                <a:spcPts val="234"/>
              </a:spcBef>
            </a:pPr>
            <a:r>
              <a:rPr sz="900" b="1" dirty="0">
                <a:solidFill>
                  <a:srgbClr val="FFFFFF"/>
                </a:solidFill>
                <a:latin typeface="Arial"/>
                <a:cs typeface="Arial"/>
              </a:rPr>
              <a:t>snel!</a:t>
            </a:r>
            <a:endParaRPr sz="900">
              <a:latin typeface="Arial"/>
              <a:cs typeface="Arial"/>
            </a:endParaRPr>
          </a:p>
          <a:p>
            <a:pPr marL="594995" marR="88900" algn="just">
              <a:lnSpc>
                <a:spcPct val="100000"/>
              </a:lnSpc>
              <a:spcBef>
                <a:spcPts val="120"/>
              </a:spcBef>
            </a:pPr>
            <a:r>
              <a:rPr sz="800" spc="-5" dirty="0">
                <a:latin typeface="Arial"/>
                <a:cs typeface="Arial"/>
              </a:rPr>
              <a:t>Boek nu zo’n volledig verzorgde </a:t>
            </a:r>
            <a:r>
              <a:rPr sz="800" dirty="0">
                <a:latin typeface="Arial"/>
                <a:cs typeface="Arial"/>
              </a:rPr>
              <a:t>cruise </a:t>
            </a:r>
            <a:r>
              <a:rPr sz="800" spc="-5" dirty="0">
                <a:latin typeface="Arial"/>
                <a:cs typeface="Arial"/>
              </a:rPr>
              <a:t>van </a:t>
            </a:r>
            <a:r>
              <a:rPr sz="800" dirty="0">
                <a:latin typeface="Arial"/>
                <a:cs typeface="Arial"/>
              </a:rPr>
              <a:t>Feenstra Rijn Lijn </a:t>
            </a:r>
            <a:r>
              <a:rPr sz="800" spc="-5" dirty="0">
                <a:latin typeface="Arial"/>
                <a:cs typeface="Arial"/>
              </a:rPr>
              <a:t>over </a:t>
            </a:r>
            <a:r>
              <a:rPr sz="800" spc="5" dirty="0">
                <a:latin typeface="Arial"/>
                <a:cs typeface="Arial"/>
              </a:rPr>
              <a:t>de  </a:t>
            </a:r>
            <a:r>
              <a:rPr sz="800" spc="-5" dirty="0">
                <a:latin typeface="Arial"/>
                <a:cs typeface="Arial"/>
              </a:rPr>
              <a:t>mooiste rivieren </a:t>
            </a:r>
            <a:r>
              <a:rPr sz="800" dirty="0">
                <a:latin typeface="Arial"/>
                <a:cs typeface="Arial"/>
              </a:rPr>
              <a:t>van Nederland, </a:t>
            </a:r>
            <a:r>
              <a:rPr sz="800" spc="-5" dirty="0">
                <a:latin typeface="Arial"/>
                <a:cs typeface="Arial"/>
              </a:rPr>
              <a:t>Duitsland, </a:t>
            </a:r>
            <a:r>
              <a:rPr sz="800" dirty="0">
                <a:latin typeface="Arial"/>
                <a:cs typeface="Arial"/>
              </a:rPr>
              <a:t>België, </a:t>
            </a:r>
            <a:r>
              <a:rPr sz="800" spc="-5" dirty="0">
                <a:latin typeface="Arial"/>
                <a:cs typeface="Arial"/>
              </a:rPr>
              <a:t>Oostenrijk,  Slowakije en</a:t>
            </a:r>
            <a:r>
              <a:rPr sz="800" spc="15" dirty="0">
                <a:latin typeface="Arial"/>
                <a:cs typeface="Arial"/>
              </a:rPr>
              <a:t> </a:t>
            </a:r>
            <a:r>
              <a:rPr sz="800" spc="-5" dirty="0">
                <a:latin typeface="Arial"/>
                <a:cs typeface="Arial"/>
              </a:rPr>
              <a:t>Hongarije.</a:t>
            </a:r>
            <a:endParaRPr sz="800">
              <a:latin typeface="Arial"/>
              <a:cs typeface="Arial"/>
            </a:endParaRPr>
          </a:p>
          <a:p>
            <a:pPr marL="594995" marR="88265" algn="just">
              <a:lnSpc>
                <a:spcPct val="100000"/>
              </a:lnSpc>
              <a:spcBef>
                <a:spcPts val="245"/>
              </a:spcBef>
            </a:pPr>
            <a:r>
              <a:rPr sz="800" dirty="0">
                <a:latin typeface="Arial"/>
                <a:cs typeface="Arial"/>
              </a:rPr>
              <a:t>Al meer </a:t>
            </a:r>
            <a:r>
              <a:rPr sz="800" spc="-5" dirty="0">
                <a:latin typeface="Arial"/>
                <a:cs typeface="Arial"/>
              </a:rPr>
              <a:t>dan 50 </a:t>
            </a:r>
            <a:r>
              <a:rPr sz="800" dirty="0">
                <a:latin typeface="Arial"/>
                <a:cs typeface="Arial"/>
              </a:rPr>
              <a:t>jaar </a:t>
            </a:r>
            <a:r>
              <a:rPr sz="800" spc="-5" dirty="0">
                <a:latin typeface="Arial"/>
                <a:cs typeface="Arial"/>
              </a:rPr>
              <a:t>organiseert Feenstra prachtige </a:t>
            </a:r>
            <a:r>
              <a:rPr sz="800" dirty="0">
                <a:latin typeface="Arial"/>
                <a:cs typeface="Arial"/>
              </a:rPr>
              <a:t>en </a:t>
            </a:r>
            <a:r>
              <a:rPr sz="800" spc="-5" dirty="0">
                <a:latin typeface="Arial"/>
                <a:cs typeface="Arial"/>
              </a:rPr>
              <a:t>uitstekend  verzorgde cruises op </a:t>
            </a:r>
            <a:r>
              <a:rPr sz="800" dirty="0">
                <a:latin typeface="Arial"/>
                <a:cs typeface="Arial"/>
              </a:rPr>
              <a:t>de mooiste </a:t>
            </a:r>
            <a:r>
              <a:rPr sz="800" spc="-5" dirty="0">
                <a:latin typeface="Arial"/>
                <a:cs typeface="Arial"/>
              </a:rPr>
              <a:t>rivieren. </a:t>
            </a:r>
            <a:r>
              <a:rPr sz="800" dirty="0">
                <a:latin typeface="Arial"/>
                <a:cs typeface="Arial"/>
              </a:rPr>
              <a:t>U heeft keuze </a:t>
            </a:r>
            <a:r>
              <a:rPr sz="800" spc="-15" dirty="0">
                <a:latin typeface="Arial"/>
                <a:cs typeface="Arial"/>
              </a:rPr>
              <a:t>uit </a:t>
            </a:r>
            <a:r>
              <a:rPr sz="800" spc="-10" dirty="0">
                <a:latin typeface="Arial"/>
                <a:cs typeface="Arial"/>
              </a:rPr>
              <a:t>12 luxe  </a:t>
            </a:r>
            <a:r>
              <a:rPr sz="800" spc="-5" dirty="0">
                <a:latin typeface="Arial"/>
                <a:cs typeface="Arial"/>
              </a:rPr>
              <a:t>schepen, 35 verschillende vaarschema's en 130</a:t>
            </a:r>
            <a:r>
              <a:rPr sz="800" spc="30" dirty="0">
                <a:latin typeface="Arial"/>
                <a:cs typeface="Arial"/>
              </a:rPr>
              <a:t> </a:t>
            </a:r>
            <a:r>
              <a:rPr sz="800" spc="-5" dirty="0">
                <a:latin typeface="Arial"/>
                <a:cs typeface="Arial"/>
              </a:rPr>
              <a:t>afvaarten.</a:t>
            </a:r>
            <a:endParaRPr sz="800">
              <a:latin typeface="Arial"/>
              <a:cs typeface="Arial"/>
            </a:endParaRPr>
          </a:p>
          <a:p>
            <a:pPr>
              <a:lnSpc>
                <a:spcPct val="100000"/>
              </a:lnSpc>
              <a:spcBef>
                <a:spcPts val="25"/>
              </a:spcBef>
            </a:pPr>
            <a:endParaRPr sz="750">
              <a:latin typeface="Times New Roman"/>
              <a:cs typeface="Times New Roman"/>
            </a:endParaRPr>
          </a:p>
          <a:p>
            <a:pPr marL="594995" marR="88265" algn="just">
              <a:lnSpc>
                <a:spcPct val="100000"/>
              </a:lnSpc>
            </a:pPr>
            <a:r>
              <a:rPr sz="1400" b="1" spc="-114" dirty="0">
                <a:solidFill>
                  <a:srgbClr val="000066"/>
                </a:solidFill>
                <a:latin typeface="Arial"/>
                <a:cs typeface="Arial"/>
              </a:rPr>
              <a:t>Feenstra </a:t>
            </a:r>
            <a:r>
              <a:rPr sz="1400" b="1" spc="-100" dirty="0">
                <a:solidFill>
                  <a:srgbClr val="000066"/>
                </a:solidFill>
                <a:latin typeface="Arial"/>
                <a:cs typeface="Arial"/>
              </a:rPr>
              <a:t>Rijn </a:t>
            </a:r>
            <a:r>
              <a:rPr sz="1400" b="1" spc="-110" dirty="0">
                <a:solidFill>
                  <a:srgbClr val="000066"/>
                </a:solidFill>
                <a:latin typeface="Arial"/>
                <a:cs typeface="Arial"/>
              </a:rPr>
              <a:t>Lijn: </a:t>
            </a:r>
            <a:r>
              <a:rPr sz="1400" b="1" spc="-85" dirty="0">
                <a:solidFill>
                  <a:srgbClr val="000066"/>
                </a:solidFill>
                <a:latin typeface="Arial"/>
                <a:cs typeface="Arial"/>
              </a:rPr>
              <a:t>comfortabele </a:t>
            </a:r>
            <a:r>
              <a:rPr sz="1400" b="1" spc="-130" dirty="0">
                <a:solidFill>
                  <a:srgbClr val="000066"/>
                </a:solidFill>
                <a:latin typeface="Arial"/>
                <a:cs typeface="Arial"/>
              </a:rPr>
              <a:t>schepen  </a:t>
            </a:r>
            <a:r>
              <a:rPr sz="1400" b="1" spc="-90" dirty="0">
                <a:solidFill>
                  <a:srgbClr val="000066"/>
                </a:solidFill>
                <a:latin typeface="Arial"/>
                <a:cs typeface="Arial"/>
              </a:rPr>
              <a:t>en </a:t>
            </a:r>
            <a:r>
              <a:rPr sz="1400" b="1" spc="-85" dirty="0">
                <a:solidFill>
                  <a:srgbClr val="000066"/>
                </a:solidFill>
                <a:latin typeface="Arial"/>
                <a:cs typeface="Arial"/>
              </a:rPr>
              <a:t>een uitstekende</a:t>
            </a:r>
            <a:r>
              <a:rPr sz="1400" b="1" spc="-130" dirty="0">
                <a:solidFill>
                  <a:srgbClr val="000066"/>
                </a:solidFill>
                <a:latin typeface="Arial"/>
                <a:cs typeface="Arial"/>
              </a:rPr>
              <a:t> </a:t>
            </a:r>
            <a:r>
              <a:rPr sz="1400" b="1" spc="-105" dirty="0">
                <a:solidFill>
                  <a:srgbClr val="000066"/>
                </a:solidFill>
                <a:latin typeface="Arial"/>
                <a:cs typeface="Arial"/>
              </a:rPr>
              <a:t>verzorging!</a:t>
            </a:r>
            <a:endParaRPr sz="1400">
              <a:latin typeface="Arial"/>
              <a:cs typeface="Arial"/>
            </a:endParaRPr>
          </a:p>
          <a:p>
            <a:pPr marL="594995" algn="just">
              <a:lnSpc>
                <a:spcPct val="100000"/>
              </a:lnSpc>
              <a:spcBef>
                <a:spcPts val="985"/>
              </a:spcBef>
            </a:pPr>
            <a:r>
              <a:rPr sz="1000" spc="-120" dirty="0">
                <a:solidFill>
                  <a:srgbClr val="333333"/>
                </a:solidFill>
                <a:latin typeface="Arial"/>
                <a:cs typeface="Arial"/>
              </a:rPr>
              <a:t>Ga </a:t>
            </a:r>
            <a:r>
              <a:rPr sz="1000" spc="-30" dirty="0">
                <a:solidFill>
                  <a:srgbClr val="333333"/>
                </a:solidFill>
                <a:latin typeface="Arial"/>
                <a:cs typeface="Arial"/>
              </a:rPr>
              <a:t>voor </a:t>
            </a:r>
            <a:r>
              <a:rPr sz="1000" spc="-50" dirty="0">
                <a:solidFill>
                  <a:srgbClr val="333333"/>
                </a:solidFill>
                <a:latin typeface="Arial"/>
                <a:cs typeface="Arial"/>
              </a:rPr>
              <a:t>de </a:t>
            </a:r>
            <a:r>
              <a:rPr sz="1000" spc="-30" dirty="0">
                <a:solidFill>
                  <a:srgbClr val="333333"/>
                </a:solidFill>
                <a:latin typeface="Arial"/>
                <a:cs typeface="Arial"/>
              </a:rPr>
              <a:t>brochure </a:t>
            </a:r>
            <a:r>
              <a:rPr sz="1000" spc="-45" dirty="0">
                <a:solidFill>
                  <a:srgbClr val="333333"/>
                </a:solidFill>
                <a:latin typeface="Arial"/>
                <a:cs typeface="Arial"/>
              </a:rPr>
              <a:t>naar </a:t>
            </a:r>
            <a:r>
              <a:rPr sz="1000" spc="-25" dirty="0">
                <a:solidFill>
                  <a:srgbClr val="333333"/>
                </a:solidFill>
                <a:latin typeface="Arial"/>
                <a:cs typeface="Arial"/>
              </a:rPr>
              <a:t>uw</a:t>
            </a:r>
            <a:r>
              <a:rPr sz="1000" spc="-80" dirty="0">
                <a:solidFill>
                  <a:srgbClr val="333333"/>
                </a:solidFill>
                <a:latin typeface="Arial"/>
                <a:cs typeface="Arial"/>
              </a:rPr>
              <a:t> </a:t>
            </a:r>
            <a:r>
              <a:rPr sz="1000" spc="-40" dirty="0">
                <a:solidFill>
                  <a:srgbClr val="333333"/>
                </a:solidFill>
                <a:latin typeface="Arial"/>
                <a:cs typeface="Arial"/>
              </a:rPr>
              <a:t>reisorganisatie,</a:t>
            </a:r>
            <a:endParaRPr sz="1000">
              <a:latin typeface="Arial"/>
              <a:cs typeface="Arial"/>
            </a:endParaRPr>
          </a:p>
          <a:p>
            <a:pPr marL="594995" algn="just">
              <a:lnSpc>
                <a:spcPct val="100000"/>
              </a:lnSpc>
              <a:spcBef>
                <a:spcPts val="15"/>
              </a:spcBef>
            </a:pPr>
            <a:r>
              <a:rPr sz="1000" spc="-35" dirty="0">
                <a:solidFill>
                  <a:srgbClr val="333333"/>
                </a:solidFill>
                <a:latin typeface="Arial"/>
                <a:cs typeface="Arial"/>
              </a:rPr>
              <a:t>bel </a:t>
            </a:r>
            <a:r>
              <a:rPr sz="1000" b="1" spc="-55" dirty="0">
                <a:solidFill>
                  <a:srgbClr val="333333"/>
                </a:solidFill>
                <a:latin typeface="Arial"/>
                <a:cs typeface="Arial"/>
              </a:rPr>
              <a:t>026-4452805 </a:t>
            </a:r>
            <a:r>
              <a:rPr sz="1000" spc="-5" dirty="0">
                <a:solidFill>
                  <a:srgbClr val="333333"/>
                </a:solidFill>
                <a:latin typeface="Arial"/>
                <a:cs typeface="Arial"/>
              </a:rPr>
              <a:t>of </a:t>
            </a:r>
            <a:r>
              <a:rPr sz="1000" spc="-20" dirty="0">
                <a:solidFill>
                  <a:srgbClr val="333333"/>
                </a:solidFill>
                <a:latin typeface="Arial"/>
                <a:cs typeface="Arial"/>
              </a:rPr>
              <a:t>kijk </a:t>
            </a:r>
            <a:r>
              <a:rPr sz="1000" spc="-35" dirty="0">
                <a:solidFill>
                  <a:srgbClr val="333333"/>
                </a:solidFill>
                <a:latin typeface="Arial"/>
                <a:cs typeface="Arial"/>
              </a:rPr>
              <a:t>op</a:t>
            </a:r>
            <a:r>
              <a:rPr sz="1000" spc="-100" dirty="0">
                <a:solidFill>
                  <a:srgbClr val="333333"/>
                </a:solidFill>
                <a:latin typeface="Arial"/>
                <a:cs typeface="Arial"/>
              </a:rPr>
              <a:t> </a:t>
            </a:r>
            <a:r>
              <a:rPr sz="1000" b="1" spc="-50" dirty="0">
                <a:solidFill>
                  <a:srgbClr val="333333"/>
                </a:solidFill>
                <a:latin typeface="Arial"/>
                <a:cs typeface="Arial"/>
                <a:hlinkClick r:id="rId5"/>
              </a:rPr>
              <a:t>www.feenstrarijnlijn.nl</a:t>
            </a:r>
            <a:endParaRPr sz="1000">
              <a:latin typeface="Arial"/>
              <a:cs typeface="Arial"/>
            </a:endParaRPr>
          </a:p>
          <a:p>
            <a:pPr>
              <a:lnSpc>
                <a:spcPct val="100000"/>
              </a:lnSpc>
              <a:spcBef>
                <a:spcPts val="50"/>
              </a:spcBef>
            </a:pPr>
            <a:endParaRPr sz="750">
              <a:latin typeface="Times New Roman"/>
              <a:cs typeface="Times New Roman"/>
            </a:endParaRPr>
          </a:p>
          <a:p>
            <a:pPr marL="46355" algn="ctr">
              <a:lnSpc>
                <a:spcPct val="100000"/>
              </a:lnSpc>
              <a:spcBef>
                <a:spcPts val="5"/>
              </a:spcBef>
            </a:pPr>
            <a:r>
              <a:rPr sz="1200" spc="-5" dirty="0">
                <a:solidFill>
                  <a:srgbClr val="CCEBFF"/>
                </a:solidFill>
                <a:latin typeface="Arial"/>
                <a:cs typeface="Arial"/>
              </a:rPr>
              <a:t>Bekijk ons gevarieerd aanbod op</a:t>
            </a:r>
            <a:r>
              <a:rPr sz="1200" spc="-25" dirty="0">
                <a:solidFill>
                  <a:srgbClr val="CCEBFF"/>
                </a:solidFill>
                <a:latin typeface="Arial"/>
                <a:cs typeface="Arial"/>
              </a:rPr>
              <a:t> </a:t>
            </a:r>
            <a:r>
              <a:rPr sz="1200" spc="-10" dirty="0">
                <a:solidFill>
                  <a:srgbClr val="CCEBFF"/>
                </a:solidFill>
                <a:latin typeface="Arial"/>
                <a:cs typeface="Arial"/>
                <a:hlinkClick r:id="rId5"/>
              </a:rPr>
              <a:t>www.feenstrarijnlijn.nl</a:t>
            </a:r>
            <a:endParaRPr sz="1200">
              <a:latin typeface="Arial"/>
              <a:cs typeface="Arial"/>
            </a:endParaRPr>
          </a:p>
        </p:txBody>
      </p:sp>
      <p:sp>
        <p:nvSpPr>
          <p:cNvPr id="15" name="object 15"/>
          <p:cNvSpPr/>
          <p:nvPr/>
        </p:nvSpPr>
        <p:spPr>
          <a:xfrm>
            <a:off x="1826514" y="796290"/>
            <a:ext cx="22860" cy="2612390"/>
          </a:xfrm>
          <a:custGeom>
            <a:avLst/>
            <a:gdLst/>
            <a:ahLst/>
            <a:cxnLst/>
            <a:rect l="l" t="t" r="r" b="b"/>
            <a:pathLst>
              <a:path w="22860" h="2612390">
                <a:moveTo>
                  <a:pt x="-115824" y="1306067"/>
                </a:moveTo>
                <a:lnTo>
                  <a:pt x="138684" y="1306067"/>
                </a:lnTo>
              </a:path>
            </a:pathLst>
          </a:custGeom>
          <a:ln w="2866643">
            <a:solidFill>
              <a:srgbClr val="FF0000"/>
            </a:solidFill>
          </a:ln>
        </p:spPr>
        <p:txBody>
          <a:bodyPr wrap="square" lIns="0" tIns="0" rIns="0" bIns="0" rtlCol="0"/>
          <a:lstStyle/>
          <a:p>
            <a:endParaRPr/>
          </a:p>
        </p:txBody>
      </p:sp>
      <p:sp>
        <p:nvSpPr>
          <p:cNvPr id="16" name="object 16"/>
          <p:cNvSpPr/>
          <p:nvPr/>
        </p:nvSpPr>
        <p:spPr>
          <a:xfrm>
            <a:off x="5128259" y="6042659"/>
            <a:ext cx="236903" cy="204215"/>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1267967" y="7872983"/>
            <a:ext cx="4501896" cy="935736"/>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1263396" y="7868411"/>
            <a:ext cx="4511040" cy="944880"/>
          </a:xfrm>
          <a:custGeom>
            <a:avLst/>
            <a:gdLst/>
            <a:ahLst/>
            <a:cxnLst/>
            <a:rect l="l" t="t" r="r" b="b"/>
            <a:pathLst>
              <a:path w="4511040" h="944879">
                <a:moveTo>
                  <a:pt x="0" y="944880"/>
                </a:moveTo>
                <a:lnTo>
                  <a:pt x="4511040" y="944880"/>
                </a:lnTo>
                <a:lnTo>
                  <a:pt x="4511040" y="0"/>
                </a:lnTo>
                <a:lnTo>
                  <a:pt x="0" y="0"/>
                </a:lnTo>
                <a:lnTo>
                  <a:pt x="0" y="944880"/>
                </a:lnTo>
                <a:close/>
              </a:path>
            </a:pathLst>
          </a:custGeom>
          <a:ln w="9144">
            <a:solidFill>
              <a:srgbClr val="000000"/>
            </a:solidFill>
          </a:ln>
        </p:spPr>
        <p:txBody>
          <a:bodyPr wrap="square" lIns="0" tIns="0" rIns="0" bIns="0" rtlCol="0"/>
          <a:lstStyle/>
          <a:p>
            <a:endParaRPr/>
          </a:p>
        </p:txBody>
      </p:sp>
      <p:sp>
        <p:nvSpPr>
          <p:cNvPr id="19" name="object 19"/>
          <p:cNvSpPr/>
          <p:nvPr/>
        </p:nvSpPr>
        <p:spPr>
          <a:xfrm>
            <a:off x="1222844" y="6898385"/>
            <a:ext cx="4375315" cy="279526"/>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1406778" y="7322566"/>
            <a:ext cx="3979417" cy="275081"/>
          </a:xfrm>
          <a:prstGeom prst="rect">
            <a:avLst/>
          </a:prstGeom>
          <a:blipFill>
            <a:blip r:embed="rId9"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546156" y="557783"/>
            <a:ext cx="1246311" cy="62553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323588" y="569976"/>
            <a:ext cx="923925" cy="1597660"/>
          </a:xfrm>
          <a:custGeom>
            <a:avLst/>
            <a:gdLst/>
            <a:ahLst/>
            <a:cxnLst/>
            <a:rect l="l" t="t" r="r" b="b"/>
            <a:pathLst>
              <a:path w="923925" h="1597660">
                <a:moveTo>
                  <a:pt x="0" y="1597152"/>
                </a:moveTo>
                <a:lnTo>
                  <a:pt x="923543" y="1597152"/>
                </a:lnTo>
                <a:lnTo>
                  <a:pt x="923543" y="0"/>
                </a:lnTo>
                <a:lnTo>
                  <a:pt x="0" y="0"/>
                </a:lnTo>
                <a:lnTo>
                  <a:pt x="0" y="1597152"/>
                </a:lnTo>
                <a:close/>
              </a:path>
            </a:pathLst>
          </a:custGeom>
          <a:solidFill>
            <a:srgbClr val="800000"/>
          </a:solidFill>
        </p:spPr>
        <p:txBody>
          <a:bodyPr wrap="square" lIns="0" tIns="0" rIns="0" bIns="0" rtlCol="0"/>
          <a:lstStyle/>
          <a:p>
            <a:endParaRPr/>
          </a:p>
        </p:txBody>
      </p:sp>
      <p:sp>
        <p:nvSpPr>
          <p:cNvPr id="4" name="object 4"/>
          <p:cNvSpPr/>
          <p:nvPr/>
        </p:nvSpPr>
        <p:spPr>
          <a:xfrm>
            <a:off x="4323588" y="569976"/>
            <a:ext cx="923925" cy="1597660"/>
          </a:xfrm>
          <a:custGeom>
            <a:avLst/>
            <a:gdLst/>
            <a:ahLst/>
            <a:cxnLst/>
            <a:rect l="l" t="t" r="r" b="b"/>
            <a:pathLst>
              <a:path w="923925" h="1597660">
                <a:moveTo>
                  <a:pt x="0" y="1588007"/>
                </a:moveTo>
                <a:lnTo>
                  <a:pt x="0" y="1597152"/>
                </a:lnTo>
                <a:lnTo>
                  <a:pt x="9144" y="1597152"/>
                </a:lnTo>
                <a:lnTo>
                  <a:pt x="0" y="1588007"/>
                </a:lnTo>
                <a:close/>
              </a:path>
              <a:path w="923925" h="1597660">
                <a:moveTo>
                  <a:pt x="9144" y="0"/>
                </a:moveTo>
                <a:lnTo>
                  <a:pt x="0" y="9144"/>
                </a:lnTo>
                <a:lnTo>
                  <a:pt x="0" y="1588007"/>
                </a:lnTo>
                <a:lnTo>
                  <a:pt x="9144" y="1597152"/>
                </a:lnTo>
                <a:lnTo>
                  <a:pt x="9144" y="0"/>
                </a:lnTo>
                <a:close/>
              </a:path>
              <a:path w="923925" h="1597660">
                <a:moveTo>
                  <a:pt x="914400" y="1588007"/>
                </a:moveTo>
                <a:lnTo>
                  <a:pt x="9144" y="1588007"/>
                </a:lnTo>
                <a:lnTo>
                  <a:pt x="9144" y="1597152"/>
                </a:lnTo>
                <a:lnTo>
                  <a:pt x="914400" y="1597152"/>
                </a:lnTo>
                <a:lnTo>
                  <a:pt x="914400" y="1588007"/>
                </a:lnTo>
                <a:close/>
              </a:path>
              <a:path w="923925" h="1597660">
                <a:moveTo>
                  <a:pt x="914400" y="0"/>
                </a:moveTo>
                <a:lnTo>
                  <a:pt x="914400" y="1597152"/>
                </a:lnTo>
                <a:lnTo>
                  <a:pt x="923544" y="1588007"/>
                </a:lnTo>
                <a:lnTo>
                  <a:pt x="923544" y="9144"/>
                </a:lnTo>
                <a:lnTo>
                  <a:pt x="914400" y="0"/>
                </a:lnTo>
                <a:close/>
              </a:path>
              <a:path w="923925" h="1597660">
                <a:moveTo>
                  <a:pt x="923544" y="1588007"/>
                </a:moveTo>
                <a:lnTo>
                  <a:pt x="914400" y="1597152"/>
                </a:lnTo>
                <a:lnTo>
                  <a:pt x="923544" y="1597152"/>
                </a:lnTo>
                <a:lnTo>
                  <a:pt x="923544" y="1588007"/>
                </a:lnTo>
                <a:close/>
              </a:path>
              <a:path w="923925" h="1597660">
                <a:moveTo>
                  <a:pt x="9144" y="0"/>
                </a:moveTo>
                <a:lnTo>
                  <a:pt x="0" y="0"/>
                </a:lnTo>
                <a:lnTo>
                  <a:pt x="0" y="9144"/>
                </a:lnTo>
                <a:lnTo>
                  <a:pt x="9144" y="0"/>
                </a:lnTo>
                <a:close/>
              </a:path>
              <a:path w="923925" h="1597660">
                <a:moveTo>
                  <a:pt x="914400" y="0"/>
                </a:moveTo>
                <a:lnTo>
                  <a:pt x="9144" y="0"/>
                </a:lnTo>
                <a:lnTo>
                  <a:pt x="9144" y="9144"/>
                </a:lnTo>
                <a:lnTo>
                  <a:pt x="914400" y="9144"/>
                </a:lnTo>
                <a:lnTo>
                  <a:pt x="914400" y="0"/>
                </a:lnTo>
                <a:close/>
              </a:path>
              <a:path w="923925" h="1597660">
                <a:moveTo>
                  <a:pt x="923544" y="0"/>
                </a:moveTo>
                <a:lnTo>
                  <a:pt x="914400" y="0"/>
                </a:lnTo>
                <a:lnTo>
                  <a:pt x="923544" y="9144"/>
                </a:lnTo>
                <a:lnTo>
                  <a:pt x="923544" y="0"/>
                </a:lnTo>
                <a:close/>
              </a:path>
            </a:pathLst>
          </a:custGeom>
          <a:solidFill>
            <a:srgbClr val="800000"/>
          </a:solidFill>
        </p:spPr>
        <p:txBody>
          <a:bodyPr wrap="square" lIns="0" tIns="0" rIns="0" bIns="0" rtlCol="0"/>
          <a:lstStyle/>
          <a:p>
            <a:endParaRPr/>
          </a:p>
        </p:txBody>
      </p:sp>
      <p:sp>
        <p:nvSpPr>
          <p:cNvPr id="5" name="object 5"/>
          <p:cNvSpPr txBox="1"/>
          <p:nvPr/>
        </p:nvSpPr>
        <p:spPr>
          <a:xfrm>
            <a:off x="4323588" y="663701"/>
            <a:ext cx="923925" cy="1214755"/>
          </a:xfrm>
          <a:prstGeom prst="rect">
            <a:avLst/>
          </a:prstGeom>
        </p:spPr>
        <p:txBody>
          <a:bodyPr vert="horz" wrap="square" lIns="0" tIns="12700" rIns="0" bIns="0" rtlCol="0">
            <a:spAutoFit/>
          </a:bodyPr>
          <a:lstStyle/>
          <a:p>
            <a:pPr marL="68580" marR="212090">
              <a:lnSpc>
                <a:spcPct val="100000"/>
              </a:lnSpc>
              <a:spcBef>
                <a:spcPts val="100"/>
              </a:spcBef>
            </a:pPr>
            <a:r>
              <a:rPr sz="800" b="1" spc="-5" dirty="0">
                <a:solidFill>
                  <a:srgbClr val="FFFFFF"/>
                </a:solidFill>
                <a:latin typeface="Liberation Sans Narrow"/>
                <a:cs typeface="Liberation Sans Narrow"/>
              </a:rPr>
              <a:t>Leverancier</a:t>
            </a:r>
            <a:r>
              <a:rPr sz="800" b="1" spc="-80" dirty="0">
                <a:solidFill>
                  <a:srgbClr val="FFFFFF"/>
                </a:solidFill>
                <a:latin typeface="Liberation Sans Narrow"/>
                <a:cs typeface="Liberation Sans Narrow"/>
              </a:rPr>
              <a:t> </a:t>
            </a:r>
            <a:r>
              <a:rPr sz="800" b="1" dirty="0">
                <a:solidFill>
                  <a:srgbClr val="FFFFFF"/>
                </a:solidFill>
                <a:latin typeface="Liberation Sans Narrow"/>
                <a:cs typeface="Liberation Sans Narrow"/>
              </a:rPr>
              <a:t>van  onder</a:t>
            </a:r>
            <a:r>
              <a:rPr sz="800" b="1" spc="-50" dirty="0">
                <a:solidFill>
                  <a:srgbClr val="FFFFFF"/>
                </a:solidFill>
                <a:latin typeface="Liberation Sans Narrow"/>
                <a:cs typeface="Liberation Sans Narrow"/>
              </a:rPr>
              <a:t> </a:t>
            </a:r>
            <a:r>
              <a:rPr sz="800" b="1" spc="-5" dirty="0">
                <a:solidFill>
                  <a:srgbClr val="FFFFFF"/>
                </a:solidFill>
                <a:latin typeface="Liberation Sans Narrow"/>
                <a:cs typeface="Liberation Sans Narrow"/>
              </a:rPr>
              <a:t>andere:</a:t>
            </a:r>
            <a:endParaRPr sz="800">
              <a:latin typeface="Liberation Sans Narrow"/>
              <a:cs typeface="Liberation Sans Narrow"/>
            </a:endParaRPr>
          </a:p>
          <a:p>
            <a:pPr marL="68580" marR="329565">
              <a:lnSpc>
                <a:spcPct val="125000"/>
              </a:lnSpc>
              <a:spcBef>
                <a:spcPts val="240"/>
              </a:spcBef>
            </a:pPr>
            <a:r>
              <a:rPr sz="800" b="1" dirty="0">
                <a:solidFill>
                  <a:srgbClr val="FFFFFF"/>
                </a:solidFill>
                <a:latin typeface="Liberation Sans Narrow"/>
                <a:cs typeface="Liberation Sans Narrow"/>
              </a:rPr>
              <a:t>Keukens  </a:t>
            </a:r>
            <a:r>
              <a:rPr sz="800" b="1" spc="-5" dirty="0">
                <a:solidFill>
                  <a:srgbClr val="FFFFFF"/>
                </a:solidFill>
                <a:latin typeface="Liberation Sans Narrow"/>
                <a:cs typeface="Liberation Sans Narrow"/>
              </a:rPr>
              <a:t>Badkamers  </a:t>
            </a:r>
            <a:r>
              <a:rPr sz="800" b="1" dirty="0">
                <a:solidFill>
                  <a:srgbClr val="FFFFFF"/>
                </a:solidFill>
                <a:latin typeface="Liberation Sans Narrow"/>
                <a:cs typeface="Liberation Sans Narrow"/>
              </a:rPr>
              <a:t>S</a:t>
            </a:r>
            <a:r>
              <a:rPr sz="800" b="1" spc="-5" dirty="0">
                <a:solidFill>
                  <a:srgbClr val="FFFFFF"/>
                </a:solidFill>
                <a:latin typeface="Liberation Sans Narrow"/>
                <a:cs typeface="Liberation Sans Narrow"/>
              </a:rPr>
              <a:t>l</a:t>
            </a:r>
            <a:r>
              <a:rPr sz="800" b="1" dirty="0">
                <a:solidFill>
                  <a:srgbClr val="FFFFFF"/>
                </a:solidFill>
                <a:latin typeface="Liberation Sans Narrow"/>
                <a:cs typeface="Liberation Sans Narrow"/>
              </a:rPr>
              <a:t>aapk</a:t>
            </a:r>
            <a:r>
              <a:rPr sz="800" b="1" spc="-10" dirty="0">
                <a:solidFill>
                  <a:srgbClr val="FFFFFF"/>
                </a:solidFill>
                <a:latin typeface="Liberation Sans Narrow"/>
                <a:cs typeface="Liberation Sans Narrow"/>
              </a:rPr>
              <a:t>a</a:t>
            </a:r>
            <a:r>
              <a:rPr sz="800" b="1" dirty="0">
                <a:solidFill>
                  <a:srgbClr val="FFFFFF"/>
                </a:solidFill>
                <a:latin typeface="Liberation Sans Narrow"/>
                <a:cs typeface="Liberation Sans Narrow"/>
              </a:rPr>
              <a:t>m</a:t>
            </a:r>
            <a:r>
              <a:rPr sz="800" b="1" spc="-5" dirty="0">
                <a:solidFill>
                  <a:srgbClr val="FFFFFF"/>
                </a:solidFill>
                <a:latin typeface="Liberation Sans Narrow"/>
                <a:cs typeface="Liberation Sans Narrow"/>
              </a:rPr>
              <a:t>er</a:t>
            </a:r>
            <a:r>
              <a:rPr sz="800" b="1" dirty="0">
                <a:solidFill>
                  <a:srgbClr val="FFFFFF"/>
                </a:solidFill>
                <a:latin typeface="Liberation Sans Narrow"/>
                <a:cs typeface="Liberation Sans Narrow"/>
              </a:rPr>
              <a:t>s  Witgoed  Parket</a:t>
            </a:r>
            <a:endParaRPr sz="800">
              <a:latin typeface="Liberation Sans Narrow"/>
              <a:cs typeface="Liberation Sans Narrow"/>
            </a:endParaRPr>
          </a:p>
          <a:p>
            <a:pPr marL="68580">
              <a:lnSpc>
                <a:spcPct val="100000"/>
              </a:lnSpc>
              <a:spcBef>
                <a:spcPts val="240"/>
              </a:spcBef>
            </a:pPr>
            <a:r>
              <a:rPr sz="800" b="1" spc="-5" dirty="0">
                <a:solidFill>
                  <a:srgbClr val="FFFFFF"/>
                </a:solidFill>
                <a:latin typeface="Liberation Sans Narrow"/>
                <a:cs typeface="Liberation Sans Narrow"/>
              </a:rPr>
              <a:t>Inbouwapparatuur</a:t>
            </a:r>
            <a:endParaRPr sz="800">
              <a:latin typeface="Liberation Sans Narrow"/>
              <a:cs typeface="Liberation Sans Narrow"/>
            </a:endParaRPr>
          </a:p>
        </p:txBody>
      </p:sp>
      <p:sp>
        <p:nvSpPr>
          <p:cNvPr id="6" name="object 6"/>
          <p:cNvSpPr txBox="1"/>
          <p:nvPr/>
        </p:nvSpPr>
        <p:spPr>
          <a:xfrm>
            <a:off x="4247388" y="499872"/>
            <a:ext cx="2468880" cy="1732914"/>
          </a:xfrm>
          <a:prstGeom prst="rect">
            <a:avLst/>
          </a:prstGeom>
          <a:ln w="9144">
            <a:solidFill>
              <a:srgbClr val="000000"/>
            </a:solidFill>
          </a:ln>
        </p:spPr>
        <p:txBody>
          <a:bodyPr vert="horz" wrap="square" lIns="0" tIns="0" rIns="0" bIns="0" rtlCol="0">
            <a:spAutoFit/>
          </a:bodyPr>
          <a:lstStyle/>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marL="1155700">
              <a:lnSpc>
                <a:spcPct val="100000"/>
              </a:lnSpc>
              <a:spcBef>
                <a:spcPts val="805"/>
              </a:spcBef>
            </a:pPr>
            <a:r>
              <a:rPr sz="900" b="1" spc="-50" dirty="0">
                <a:solidFill>
                  <a:srgbClr val="003380"/>
                </a:solidFill>
                <a:latin typeface="Arial"/>
                <a:cs typeface="Arial"/>
              </a:rPr>
              <a:t>W.G.</a:t>
            </a:r>
            <a:r>
              <a:rPr sz="900" b="1" spc="-65" dirty="0">
                <a:solidFill>
                  <a:srgbClr val="003380"/>
                </a:solidFill>
                <a:latin typeface="Arial"/>
                <a:cs typeface="Arial"/>
              </a:rPr>
              <a:t> Agenturen</a:t>
            </a:r>
            <a:endParaRPr sz="900">
              <a:latin typeface="Arial"/>
              <a:cs typeface="Arial"/>
            </a:endParaRPr>
          </a:p>
          <a:p>
            <a:pPr marL="1155700" marR="384175">
              <a:lnSpc>
                <a:spcPct val="100000"/>
              </a:lnSpc>
            </a:pPr>
            <a:r>
              <a:rPr sz="900" b="1" spc="-50" dirty="0">
                <a:solidFill>
                  <a:srgbClr val="003380"/>
                </a:solidFill>
                <a:latin typeface="Arial"/>
                <a:cs typeface="Arial"/>
              </a:rPr>
              <a:t>W.H.A. </a:t>
            </a:r>
            <a:r>
              <a:rPr sz="900" b="1" spc="-60" dirty="0">
                <a:solidFill>
                  <a:srgbClr val="003380"/>
                </a:solidFill>
                <a:latin typeface="Arial"/>
                <a:cs typeface="Arial"/>
              </a:rPr>
              <a:t>Gerritsen  </a:t>
            </a:r>
            <a:r>
              <a:rPr sz="900" b="1" spc="-90" dirty="0">
                <a:solidFill>
                  <a:srgbClr val="003380"/>
                </a:solidFill>
                <a:latin typeface="Arial"/>
                <a:cs typeface="Arial"/>
              </a:rPr>
              <a:t>Brands </a:t>
            </a:r>
            <a:r>
              <a:rPr sz="900" b="1" spc="-95" dirty="0">
                <a:solidFill>
                  <a:srgbClr val="003380"/>
                </a:solidFill>
                <a:latin typeface="Arial"/>
                <a:cs typeface="Arial"/>
              </a:rPr>
              <a:t>Buysweg </a:t>
            </a:r>
            <a:r>
              <a:rPr sz="900" b="1" spc="-50" dirty="0">
                <a:solidFill>
                  <a:srgbClr val="003380"/>
                </a:solidFill>
                <a:latin typeface="Arial"/>
                <a:cs typeface="Arial"/>
              </a:rPr>
              <a:t>38  </a:t>
            </a:r>
            <a:r>
              <a:rPr sz="900" b="1" spc="-45" dirty="0">
                <a:solidFill>
                  <a:srgbClr val="003380"/>
                </a:solidFill>
                <a:latin typeface="Arial"/>
                <a:cs typeface="Arial"/>
              </a:rPr>
              <a:t>6815 </a:t>
            </a:r>
            <a:r>
              <a:rPr sz="900" b="1" spc="-120" dirty="0">
                <a:solidFill>
                  <a:srgbClr val="003380"/>
                </a:solidFill>
                <a:latin typeface="Arial"/>
                <a:cs typeface="Arial"/>
              </a:rPr>
              <a:t>AZ</a:t>
            </a:r>
            <a:r>
              <a:rPr sz="900" b="1" spc="-50" dirty="0">
                <a:solidFill>
                  <a:srgbClr val="003380"/>
                </a:solidFill>
                <a:latin typeface="Arial"/>
                <a:cs typeface="Arial"/>
              </a:rPr>
              <a:t> </a:t>
            </a:r>
            <a:r>
              <a:rPr sz="900" b="1" spc="-95" dirty="0">
                <a:solidFill>
                  <a:srgbClr val="003380"/>
                </a:solidFill>
                <a:latin typeface="Arial"/>
                <a:cs typeface="Arial"/>
              </a:rPr>
              <a:t>ARNHEM</a:t>
            </a:r>
            <a:endParaRPr sz="900">
              <a:latin typeface="Arial"/>
              <a:cs typeface="Arial"/>
            </a:endParaRPr>
          </a:p>
          <a:p>
            <a:pPr marL="1155700">
              <a:lnSpc>
                <a:spcPct val="100000"/>
              </a:lnSpc>
              <a:tabLst>
                <a:tab pos="1696720" algn="l"/>
              </a:tabLst>
            </a:pPr>
            <a:r>
              <a:rPr sz="900" b="1" spc="-45" dirty="0">
                <a:solidFill>
                  <a:srgbClr val="003380"/>
                </a:solidFill>
                <a:latin typeface="Arial"/>
                <a:cs typeface="Arial"/>
              </a:rPr>
              <a:t>Tel./Fax.	</a:t>
            </a:r>
            <a:r>
              <a:rPr sz="900" b="1" spc="-55" dirty="0">
                <a:solidFill>
                  <a:srgbClr val="003380"/>
                </a:solidFill>
                <a:latin typeface="Arial"/>
                <a:cs typeface="Arial"/>
              </a:rPr>
              <a:t>: </a:t>
            </a:r>
            <a:r>
              <a:rPr sz="900" b="1" spc="-45" dirty="0">
                <a:solidFill>
                  <a:srgbClr val="003380"/>
                </a:solidFill>
                <a:latin typeface="Arial"/>
                <a:cs typeface="Arial"/>
              </a:rPr>
              <a:t>026 </a:t>
            </a:r>
            <a:r>
              <a:rPr sz="900" b="1" spc="-25" dirty="0">
                <a:solidFill>
                  <a:srgbClr val="003380"/>
                </a:solidFill>
                <a:latin typeface="Arial"/>
                <a:cs typeface="Arial"/>
              </a:rPr>
              <a:t>-</a:t>
            </a:r>
            <a:r>
              <a:rPr sz="900" b="1" spc="-165" dirty="0">
                <a:solidFill>
                  <a:srgbClr val="003380"/>
                </a:solidFill>
                <a:latin typeface="Arial"/>
                <a:cs typeface="Arial"/>
              </a:rPr>
              <a:t> </a:t>
            </a:r>
            <a:r>
              <a:rPr sz="900" b="1" spc="-50" dirty="0">
                <a:solidFill>
                  <a:srgbClr val="003380"/>
                </a:solidFill>
                <a:latin typeface="Arial"/>
                <a:cs typeface="Arial"/>
              </a:rPr>
              <a:t>3649874</a:t>
            </a:r>
            <a:endParaRPr sz="900">
              <a:latin typeface="Arial"/>
              <a:cs typeface="Arial"/>
            </a:endParaRPr>
          </a:p>
          <a:p>
            <a:pPr marL="1155700">
              <a:lnSpc>
                <a:spcPct val="100000"/>
              </a:lnSpc>
              <a:spcBef>
                <a:spcPts val="15"/>
              </a:spcBef>
              <a:tabLst>
                <a:tab pos="1696085" algn="l"/>
              </a:tabLst>
            </a:pPr>
            <a:r>
              <a:rPr sz="900" b="1" spc="-40" dirty="0">
                <a:solidFill>
                  <a:srgbClr val="003380"/>
                </a:solidFill>
                <a:latin typeface="Arial"/>
                <a:cs typeface="Arial"/>
              </a:rPr>
              <a:t>Mobiel	</a:t>
            </a:r>
            <a:r>
              <a:rPr sz="900" b="1" spc="-55" dirty="0">
                <a:solidFill>
                  <a:srgbClr val="003380"/>
                </a:solidFill>
                <a:latin typeface="Arial"/>
                <a:cs typeface="Arial"/>
              </a:rPr>
              <a:t>: </a:t>
            </a:r>
            <a:r>
              <a:rPr sz="900" b="1" spc="-45" dirty="0">
                <a:solidFill>
                  <a:srgbClr val="003380"/>
                </a:solidFill>
                <a:latin typeface="Arial"/>
                <a:cs typeface="Arial"/>
              </a:rPr>
              <a:t>06 </a:t>
            </a:r>
            <a:r>
              <a:rPr sz="900" b="1" spc="-25" dirty="0">
                <a:solidFill>
                  <a:srgbClr val="003380"/>
                </a:solidFill>
                <a:latin typeface="Arial"/>
                <a:cs typeface="Arial"/>
              </a:rPr>
              <a:t>-</a:t>
            </a:r>
            <a:r>
              <a:rPr sz="900" b="1" spc="-125" dirty="0">
                <a:solidFill>
                  <a:srgbClr val="003380"/>
                </a:solidFill>
                <a:latin typeface="Arial"/>
                <a:cs typeface="Arial"/>
              </a:rPr>
              <a:t> </a:t>
            </a:r>
            <a:r>
              <a:rPr sz="900" b="1" spc="-50" dirty="0">
                <a:solidFill>
                  <a:srgbClr val="003380"/>
                </a:solidFill>
                <a:latin typeface="Arial"/>
                <a:cs typeface="Arial"/>
              </a:rPr>
              <a:t>53158037</a:t>
            </a:r>
            <a:endParaRPr sz="900">
              <a:latin typeface="Arial"/>
              <a:cs typeface="Arial"/>
            </a:endParaRPr>
          </a:p>
        </p:txBody>
      </p:sp>
      <p:sp>
        <p:nvSpPr>
          <p:cNvPr id="7" name="object 7"/>
          <p:cNvSpPr txBox="1"/>
          <p:nvPr/>
        </p:nvSpPr>
        <p:spPr>
          <a:xfrm>
            <a:off x="889203" y="4470653"/>
            <a:ext cx="3170555" cy="795020"/>
          </a:xfrm>
          <a:prstGeom prst="rect">
            <a:avLst/>
          </a:prstGeom>
        </p:spPr>
        <p:txBody>
          <a:bodyPr vert="horz" wrap="square" lIns="0" tIns="13335" rIns="0" bIns="0" rtlCol="0">
            <a:spAutoFit/>
          </a:bodyPr>
          <a:lstStyle/>
          <a:p>
            <a:pPr marL="12700" marR="6985">
              <a:lnSpc>
                <a:spcPct val="100000"/>
              </a:lnSpc>
              <a:spcBef>
                <a:spcPts val="105"/>
              </a:spcBef>
            </a:pPr>
            <a:r>
              <a:rPr sz="1400" b="1" spc="-114" dirty="0">
                <a:solidFill>
                  <a:srgbClr val="000066"/>
                </a:solidFill>
                <a:latin typeface="Arial"/>
                <a:cs typeface="Arial"/>
              </a:rPr>
              <a:t>Feenstra </a:t>
            </a:r>
            <a:r>
              <a:rPr sz="1400" b="1" spc="-100" dirty="0">
                <a:solidFill>
                  <a:srgbClr val="000066"/>
                </a:solidFill>
                <a:latin typeface="Arial"/>
                <a:cs typeface="Arial"/>
              </a:rPr>
              <a:t>Rijn </a:t>
            </a:r>
            <a:r>
              <a:rPr sz="1400" b="1" spc="-110" dirty="0">
                <a:solidFill>
                  <a:srgbClr val="000066"/>
                </a:solidFill>
                <a:latin typeface="Arial"/>
                <a:cs typeface="Arial"/>
              </a:rPr>
              <a:t>Lijn: </a:t>
            </a:r>
            <a:r>
              <a:rPr sz="1400" b="1" spc="-85" dirty="0">
                <a:solidFill>
                  <a:srgbClr val="000066"/>
                </a:solidFill>
                <a:latin typeface="Arial"/>
                <a:cs typeface="Arial"/>
              </a:rPr>
              <a:t>comfortabele </a:t>
            </a:r>
            <a:r>
              <a:rPr sz="1400" b="1" spc="-130" dirty="0">
                <a:solidFill>
                  <a:srgbClr val="000066"/>
                </a:solidFill>
                <a:latin typeface="Arial"/>
                <a:cs typeface="Arial"/>
              </a:rPr>
              <a:t>schepen  </a:t>
            </a:r>
            <a:r>
              <a:rPr sz="1400" b="1" spc="-90" dirty="0">
                <a:solidFill>
                  <a:srgbClr val="000066"/>
                </a:solidFill>
                <a:latin typeface="Arial"/>
                <a:cs typeface="Arial"/>
              </a:rPr>
              <a:t>en </a:t>
            </a:r>
            <a:r>
              <a:rPr sz="1400" b="1" spc="-85" dirty="0">
                <a:solidFill>
                  <a:srgbClr val="000066"/>
                </a:solidFill>
                <a:latin typeface="Arial"/>
                <a:cs typeface="Arial"/>
              </a:rPr>
              <a:t>een uitstekende</a:t>
            </a:r>
            <a:r>
              <a:rPr sz="1400" b="1" spc="-145" dirty="0">
                <a:solidFill>
                  <a:srgbClr val="000066"/>
                </a:solidFill>
                <a:latin typeface="Arial"/>
                <a:cs typeface="Arial"/>
              </a:rPr>
              <a:t> </a:t>
            </a:r>
            <a:r>
              <a:rPr sz="1400" b="1" spc="-105" dirty="0">
                <a:solidFill>
                  <a:srgbClr val="000066"/>
                </a:solidFill>
                <a:latin typeface="Arial"/>
                <a:cs typeface="Arial"/>
              </a:rPr>
              <a:t>verzorging!</a:t>
            </a:r>
            <a:endParaRPr sz="1400">
              <a:latin typeface="Arial"/>
              <a:cs typeface="Arial"/>
            </a:endParaRPr>
          </a:p>
          <a:p>
            <a:pPr marL="12700">
              <a:lnSpc>
                <a:spcPct val="100000"/>
              </a:lnSpc>
              <a:spcBef>
                <a:spcPts val="1010"/>
              </a:spcBef>
            </a:pPr>
            <a:r>
              <a:rPr sz="700" spc="-85" dirty="0">
                <a:solidFill>
                  <a:srgbClr val="333333"/>
                </a:solidFill>
                <a:latin typeface="Arial"/>
                <a:cs typeface="Arial"/>
              </a:rPr>
              <a:t>Ga </a:t>
            </a:r>
            <a:r>
              <a:rPr sz="700" spc="-20" dirty="0">
                <a:solidFill>
                  <a:srgbClr val="333333"/>
                </a:solidFill>
                <a:latin typeface="Arial"/>
                <a:cs typeface="Arial"/>
              </a:rPr>
              <a:t>voor </a:t>
            </a:r>
            <a:r>
              <a:rPr sz="700" spc="-40" dirty="0">
                <a:solidFill>
                  <a:srgbClr val="333333"/>
                </a:solidFill>
                <a:latin typeface="Arial"/>
                <a:cs typeface="Arial"/>
              </a:rPr>
              <a:t>de </a:t>
            </a:r>
            <a:r>
              <a:rPr sz="700" spc="-25" dirty="0">
                <a:solidFill>
                  <a:srgbClr val="333333"/>
                </a:solidFill>
                <a:latin typeface="Arial"/>
                <a:cs typeface="Arial"/>
              </a:rPr>
              <a:t>brochure </a:t>
            </a:r>
            <a:r>
              <a:rPr sz="700" spc="-35" dirty="0">
                <a:solidFill>
                  <a:srgbClr val="333333"/>
                </a:solidFill>
                <a:latin typeface="Arial"/>
                <a:cs typeface="Arial"/>
              </a:rPr>
              <a:t>naar </a:t>
            </a:r>
            <a:r>
              <a:rPr sz="700" spc="-15" dirty="0">
                <a:solidFill>
                  <a:srgbClr val="333333"/>
                </a:solidFill>
                <a:latin typeface="Arial"/>
                <a:cs typeface="Arial"/>
              </a:rPr>
              <a:t>uw </a:t>
            </a:r>
            <a:r>
              <a:rPr sz="700" spc="-25" dirty="0">
                <a:solidFill>
                  <a:srgbClr val="333333"/>
                </a:solidFill>
                <a:latin typeface="Arial"/>
                <a:cs typeface="Arial"/>
              </a:rPr>
              <a:t>reisorganisatie, bel </a:t>
            </a:r>
            <a:r>
              <a:rPr sz="700" b="1" spc="-40" dirty="0">
                <a:solidFill>
                  <a:srgbClr val="333333"/>
                </a:solidFill>
                <a:latin typeface="Arial"/>
                <a:cs typeface="Arial"/>
              </a:rPr>
              <a:t>026-4452805 </a:t>
            </a:r>
            <a:r>
              <a:rPr sz="700" dirty="0">
                <a:solidFill>
                  <a:srgbClr val="333333"/>
                </a:solidFill>
                <a:latin typeface="Arial"/>
                <a:cs typeface="Arial"/>
              </a:rPr>
              <a:t>of </a:t>
            </a:r>
            <a:r>
              <a:rPr sz="700" spc="-20" dirty="0">
                <a:solidFill>
                  <a:srgbClr val="333333"/>
                </a:solidFill>
                <a:latin typeface="Arial"/>
                <a:cs typeface="Arial"/>
              </a:rPr>
              <a:t>kijk</a:t>
            </a:r>
            <a:r>
              <a:rPr sz="700" spc="145" dirty="0">
                <a:solidFill>
                  <a:srgbClr val="333333"/>
                </a:solidFill>
                <a:latin typeface="Arial"/>
                <a:cs typeface="Arial"/>
              </a:rPr>
              <a:t> </a:t>
            </a:r>
            <a:r>
              <a:rPr sz="700" spc="-10" dirty="0">
                <a:solidFill>
                  <a:srgbClr val="333333"/>
                </a:solidFill>
                <a:latin typeface="Arial"/>
                <a:cs typeface="Arial"/>
              </a:rPr>
              <a:t>op</a:t>
            </a:r>
            <a:endParaRPr sz="700">
              <a:latin typeface="Arial"/>
              <a:cs typeface="Arial"/>
            </a:endParaRPr>
          </a:p>
          <a:p>
            <a:pPr marL="12700">
              <a:lnSpc>
                <a:spcPct val="100000"/>
              </a:lnSpc>
            </a:pPr>
            <a:r>
              <a:rPr sz="700" b="1" spc="-35" dirty="0">
                <a:solidFill>
                  <a:srgbClr val="333333"/>
                </a:solidFill>
                <a:latin typeface="Arial"/>
                <a:cs typeface="Arial"/>
                <a:hlinkClick r:id="rId3"/>
              </a:rPr>
              <a:t>www.feenstrarijnlijn.nl</a:t>
            </a:r>
            <a:endParaRPr sz="700">
              <a:latin typeface="Arial"/>
              <a:cs typeface="Arial"/>
            </a:endParaRPr>
          </a:p>
        </p:txBody>
      </p:sp>
      <p:sp>
        <p:nvSpPr>
          <p:cNvPr id="8" name="object 8"/>
          <p:cNvSpPr/>
          <p:nvPr/>
        </p:nvSpPr>
        <p:spPr>
          <a:xfrm>
            <a:off x="902208" y="5800344"/>
            <a:ext cx="234696" cy="19050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1757121" y="5754498"/>
            <a:ext cx="888485" cy="271397"/>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280415" y="489204"/>
            <a:ext cx="3837432" cy="2534412"/>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281940" y="2909316"/>
            <a:ext cx="3836035" cy="593090"/>
          </a:xfrm>
          <a:custGeom>
            <a:avLst/>
            <a:gdLst/>
            <a:ahLst/>
            <a:cxnLst/>
            <a:rect l="l" t="t" r="r" b="b"/>
            <a:pathLst>
              <a:path w="3836035" h="593089">
                <a:moveTo>
                  <a:pt x="0" y="592835"/>
                </a:moveTo>
                <a:lnTo>
                  <a:pt x="3835908" y="592835"/>
                </a:lnTo>
                <a:lnTo>
                  <a:pt x="3835908" y="0"/>
                </a:lnTo>
                <a:lnTo>
                  <a:pt x="0" y="0"/>
                </a:lnTo>
                <a:lnTo>
                  <a:pt x="0" y="592835"/>
                </a:lnTo>
                <a:close/>
              </a:path>
            </a:pathLst>
          </a:custGeom>
          <a:solidFill>
            <a:srgbClr val="000066"/>
          </a:solidFill>
        </p:spPr>
        <p:txBody>
          <a:bodyPr wrap="square" lIns="0" tIns="0" rIns="0" bIns="0" rtlCol="0"/>
          <a:lstStyle/>
          <a:p>
            <a:endParaRPr/>
          </a:p>
        </p:txBody>
      </p:sp>
      <p:sp>
        <p:nvSpPr>
          <p:cNvPr id="12" name="object 12"/>
          <p:cNvSpPr/>
          <p:nvPr/>
        </p:nvSpPr>
        <p:spPr>
          <a:xfrm>
            <a:off x="281940" y="2909316"/>
            <a:ext cx="3836035" cy="593090"/>
          </a:xfrm>
          <a:custGeom>
            <a:avLst/>
            <a:gdLst/>
            <a:ahLst/>
            <a:cxnLst/>
            <a:rect l="l" t="t" r="r" b="b"/>
            <a:pathLst>
              <a:path w="3836035" h="593089">
                <a:moveTo>
                  <a:pt x="0" y="583691"/>
                </a:moveTo>
                <a:lnTo>
                  <a:pt x="0" y="592835"/>
                </a:lnTo>
                <a:lnTo>
                  <a:pt x="9144" y="592835"/>
                </a:lnTo>
                <a:lnTo>
                  <a:pt x="0" y="583691"/>
                </a:lnTo>
                <a:close/>
              </a:path>
              <a:path w="3836035" h="593089">
                <a:moveTo>
                  <a:pt x="9144" y="0"/>
                </a:moveTo>
                <a:lnTo>
                  <a:pt x="0" y="9143"/>
                </a:lnTo>
                <a:lnTo>
                  <a:pt x="0" y="583691"/>
                </a:lnTo>
                <a:lnTo>
                  <a:pt x="9144" y="592835"/>
                </a:lnTo>
                <a:lnTo>
                  <a:pt x="9144" y="0"/>
                </a:lnTo>
                <a:close/>
              </a:path>
              <a:path w="3836035" h="593089">
                <a:moveTo>
                  <a:pt x="3826764" y="583691"/>
                </a:moveTo>
                <a:lnTo>
                  <a:pt x="9144" y="583691"/>
                </a:lnTo>
                <a:lnTo>
                  <a:pt x="9144" y="592835"/>
                </a:lnTo>
                <a:lnTo>
                  <a:pt x="3826764" y="592835"/>
                </a:lnTo>
                <a:lnTo>
                  <a:pt x="3826764" y="583691"/>
                </a:lnTo>
                <a:close/>
              </a:path>
              <a:path w="3836035" h="593089">
                <a:moveTo>
                  <a:pt x="3826764" y="0"/>
                </a:moveTo>
                <a:lnTo>
                  <a:pt x="3826764" y="592835"/>
                </a:lnTo>
                <a:lnTo>
                  <a:pt x="3835908" y="583691"/>
                </a:lnTo>
                <a:lnTo>
                  <a:pt x="3835908" y="9143"/>
                </a:lnTo>
                <a:lnTo>
                  <a:pt x="3826764" y="0"/>
                </a:lnTo>
                <a:close/>
              </a:path>
              <a:path w="3836035" h="593089">
                <a:moveTo>
                  <a:pt x="3835908" y="583691"/>
                </a:moveTo>
                <a:lnTo>
                  <a:pt x="3826764" y="592835"/>
                </a:lnTo>
                <a:lnTo>
                  <a:pt x="3835908" y="592835"/>
                </a:lnTo>
                <a:lnTo>
                  <a:pt x="3835908" y="583691"/>
                </a:lnTo>
                <a:close/>
              </a:path>
              <a:path w="3836035" h="593089">
                <a:moveTo>
                  <a:pt x="9144" y="0"/>
                </a:moveTo>
                <a:lnTo>
                  <a:pt x="0" y="0"/>
                </a:lnTo>
                <a:lnTo>
                  <a:pt x="0" y="9143"/>
                </a:lnTo>
                <a:lnTo>
                  <a:pt x="9144" y="0"/>
                </a:lnTo>
                <a:close/>
              </a:path>
              <a:path w="3836035" h="593089">
                <a:moveTo>
                  <a:pt x="3826764" y="0"/>
                </a:moveTo>
                <a:lnTo>
                  <a:pt x="9144" y="0"/>
                </a:lnTo>
                <a:lnTo>
                  <a:pt x="9144" y="9143"/>
                </a:lnTo>
                <a:lnTo>
                  <a:pt x="3826764" y="9143"/>
                </a:lnTo>
                <a:lnTo>
                  <a:pt x="3826764" y="0"/>
                </a:lnTo>
                <a:close/>
              </a:path>
              <a:path w="3836035" h="593089">
                <a:moveTo>
                  <a:pt x="3835908" y="0"/>
                </a:moveTo>
                <a:lnTo>
                  <a:pt x="3826764" y="0"/>
                </a:lnTo>
                <a:lnTo>
                  <a:pt x="3835908" y="9143"/>
                </a:lnTo>
                <a:lnTo>
                  <a:pt x="3835908" y="0"/>
                </a:lnTo>
                <a:close/>
              </a:path>
            </a:pathLst>
          </a:custGeom>
          <a:solidFill>
            <a:srgbClr val="000000"/>
          </a:solidFill>
        </p:spPr>
        <p:txBody>
          <a:bodyPr wrap="square" lIns="0" tIns="0" rIns="0" bIns="0" rtlCol="0"/>
          <a:lstStyle/>
          <a:p>
            <a:endParaRPr/>
          </a:p>
        </p:txBody>
      </p:sp>
      <p:sp>
        <p:nvSpPr>
          <p:cNvPr id="13" name="object 13"/>
          <p:cNvSpPr txBox="1"/>
          <p:nvPr/>
        </p:nvSpPr>
        <p:spPr>
          <a:xfrm>
            <a:off x="866038" y="3027933"/>
            <a:ext cx="232727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Arial"/>
                <a:cs typeface="Arial"/>
              </a:rPr>
              <a:t>Een </a:t>
            </a:r>
            <a:r>
              <a:rPr sz="1200" b="1" spc="-5" dirty="0">
                <a:solidFill>
                  <a:srgbClr val="FFFFFF"/>
                </a:solidFill>
                <a:latin typeface="Arial"/>
                <a:cs typeface="Arial"/>
              </a:rPr>
              <a:t>Riviercruise </a:t>
            </a:r>
            <a:r>
              <a:rPr sz="1200" b="1" spc="-10" dirty="0">
                <a:solidFill>
                  <a:srgbClr val="FFFFFF"/>
                </a:solidFill>
                <a:latin typeface="Arial"/>
                <a:cs typeface="Arial"/>
              </a:rPr>
              <a:t>van</a:t>
            </a:r>
            <a:r>
              <a:rPr sz="1200" b="1" spc="-60" dirty="0">
                <a:solidFill>
                  <a:srgbClr val="FFFFFF"/>
                </a:solidFill>
                <a:latin typeface="Arial"/>
                <a:cs typeface="Arial"/>
              </a:rPr>
              <a:t> </a:t>
            </a:r>
            <a:r>
              <a:rPr sz="1200" b="1" dirty="0">
                <a:solidFill>
                  <a:srgbClr val="FFFFFF"/>
                </a:solidFill>
                <a:latin typeface="Arial"/>
                <a:cs typeface="Arial"/>
              </a:rPr>
              <a:t>Feenstra...</a:t>
            </a:r>
            <a:endParaRPr sz="1200">
              <a:latin typeface="Arial"/>
              <a:cs typeface="Arial"/>
            </a:endParaRPr>
          </a:p>
        </p:txBody>
      </p:sp>
      <p:sp>
        <p:nvSpPr>
          <p:cNvPr id="14" name="object 14"/>
          <p:cNvSpPr txBox="1"/>
          <p:nvPr/>
        </p:nvSpPr>
        <p:spPr>
          <a:xfrm>
            <a:off x="890930" y="3230625"/>
            <a:ext cx="1550035" cy="193675"/>
          </a:xfrm>
          <a:prstGeom prst="rect">
            <a:avLst/>
          </a:prstGeom>
        </p:spPr>
        <p:txBody>
          <a:bodyPr vert="horz" wrap="square" lIns="0" tIns="12700" rIns="0" bIns="0" rtlCol="0">
            <a:spAutoFit/>
          </a:bodyPr>
          <a:lstStyle/>
          <a:p>
            <a:pPr>
              <a:lnSpc>
                <a:spcPct val="100000"/>
              </a:lnSpc>
              <a:spcBef>
                <a:spcPts val="100"/>
              </a:spcBef>
            </a:pPr>
            <a:r>
              <a:rPr sz="1100" spc="-5" dirty="0">
                <a:solidFill>
                  <a:srgbClr val="CCEBFF"/>
                </a:solidFill>
                <a:latin typeface="Arial"/>
                <a:cs typeface="Arial"/>
              </a:rPr>
              <a:t>Dat is </a:t>
            </a:r>
            <a:r>
              <a:rPr sz="1100" dirty="0">
                <a:solidFill>
                  <a:srgbClr val="CCEBFF"/>
                </a:solidFill>
                <a:latin typeface="Arial"/>
                <a:cs typeface="Arial"/>
              </a:rPr>
              <a:t>pas echt</a:t>
            </a:r>
            <a:r>
              <a:rPr sz="1100" spc="-100" dirty="0">
                <a:solidFill>
                  <a:srgbClr val="CCEBFF"/>
                </a:solidFill>
                <a:latin typeface="Arial"/>
                <a:cs typeface="Arial"/>
              </a:rPr>
              <a:t> </a:t>
            </a:r>
            <a:r>
              <a:rPr sz="1100" dirty="0">
                <a:solidFill>
                  <a:srgbClr val="CCEBFF"/>
                </a:solidFill>
                <a:latin typeface="Arial"/>
                <a:cs typeface="Arial"/>
              </a:rPr>
              <a:t>genieten!</a:t>
            </a:r>
            <a:endParaRPr sz="1100">
              <a:latin typeface="Arial"/>
              <a:cs typeface="Arial"/>
            </a:endParaRPr>
          </a:p>
        </p:txBody>
      </p:sp>
      <p:sp>
        <p:nvSpPr>
          <p:cNvPr id="15" name="object 15"/>
          <p:cNvSpPr/>
          <p:nvPr/>
        </p:nvSpPr>
        <p:spPr>
          <a:xfrm>
            <a:off x="384047" y="3220211"/>
            <a:ext cx="434340" cy="508000"/>
          </a:xfrm>
          <a:custGeom>
            <a:avLst/>
            <a:gdLst/>
            <a:ahLst/>
            <a:cxnLst/>
            <a:rect l="l" t="t" r="r" b="b"/>
            <a:pathLst>
              <a:path w="434340" h="508000">
                <a:moveTo>
                  <a:pt x="217170" y="0"/>
                </a:moveTo>
                <a:lnTo>
                  <a:pt x="173402" y="5157"/>
                </a:lnTo>
                <a:lnTo>
                  <a:pt x="132638" y="19948"/>
                </a:lnTo>
                <a:lnTo>
                  <a:pt x="95748" y="43351"/>
                </a:lnTo>
                <a:lnTo>
                  <a:pt x="63607" y="74342"/>
                </a:lnTo>
                <a:lnTo>
                  <a:pt x="37089" y="111900"/>
                </a:lnTo>
                <a:lnTo>
                  <a:pt x="17066" y="155001"/>
                </a:lnTo>
                <a:lnTo>
                  <a:pt x="4412" y="202624"/>
                </a:lnTo>
                <a:lnTo>
                  <a:pt x="0" y="253746"/>
                </a:lnTo>
                <a:lnTo>
                  <a:pt x="4412" y="304867"/>
                </a:lnTo>
                <a:lnTo>
                  <a:pt x="17066" y="352490"/>
                </a:lnTo>
                <a:lnTo>
                  <a:pt x="37089" y="395591"/>
                </a:lnTo>
                <a:lnTo>
                  <a:pt x="63607" y="433149"/>
                </a:lnTo>
                <a:lnTo>
                  <a:pt x="95748" y="464140"/>
                </a:lnTo>
                <a:lnTo>
                  <a:pt x="132638" y="487543"/>
                </a:lnTo>
                <a:lnTo>
                  <a:pt x="173402" y="502334"/>
                </a:lnTo>
                <a:lnTo>
                  <a:pt x="217170" y="507492"/>
                </a:lnTo>
                <a:lnTo>
                  <a:pt x="260937" y="502334"/>
                </a:lnTo>
                <a:lnTo>
                  <a:pt x="301701" y="487543"/>
                </a:lnTo>
                <a:lnTo>
                  <a:pt x="338591" y="464140"/>
                </a:lnTo>
                <a:lnTo>
                  <a:pt x="370732" y="433149"/>
                </a:lnTo>
                <a:lnTo>
                  <a:pt x="397250" y="395591"/>
                </a:lnTo>
                <a:lnTo>
                  <a:pt x="417273" y="352490"/>
                </a:lnTo>
                <a:lnTo>
                  <a:pt x="429927" y="304867"/>
                </a:lnTo>
                <a:lnTo>
                  <a:pt x="434340" y="253746"/>
                </a:lnTo>
                <a:lnTo>
                  <a:pt x="429927" y="202624"/>
                </a:lnTo>
                <a:lnTo>
                  <a:pt x="417273" y="155001"/>
                </a:lnTo>
                <a:lnTo>
                  <a:pt x="397250" y="111900"/>
                </a:lnTo>
                <a:lnTo>
                  <a:pt x="370732" y="74342"/>
                </a:lnTo>
                <a:lnTo>
                  <a:pt x="338591" y="43351"/>
                </a:lnTo>
                <a:lnTo>
                  <a:pt x="301701" y="19948"/>
                </a:lnTo>
                <a:lnTo>
                  <a:pt x="260937" y="5157"/>
                </a:lnTo>
                <a:lnTo>
                  <a:pt x="217170" y="0"/>
                </a:lnTo>
                <a:close/>
              </a:path>
            </a:pathLst>
          </a:custGeom>
          <a:solidFill>
            <a:srgbClr val="FF0000"/>
          </a:solidFill>
        </p:spPr>
        <p:txBody>
          <a:bodyPr wrap="square" lIns="0" tIns="0" rIns="0" bIns="0" rtlCol="0"/>
          <a:lstStyle/>
          <a:p>
            <a:endParaRPr/>
          </a:p>
        </p:txBody>
      </p:sp>
      <p:sp>
        <p:nvSpPr>
          <p:cNvPr id="16" name="object 16"/>
          <p:cNvSpPr/>
          <p:nvPr/>
        </p:nvSpPr>
        <p:spPr>
          <a:xfrm>
            <a:off x="384064" y="3220211"/>
            <a:ext cx="434340" cy="508000"/>
          </a:xfrm>
          <a:custGeom>
            <a:avLst/>
            <a:gdLst/>
            <a:ahLst/>
            <a:cxnLst/>
            <a:rect l="l" t="t" r="r" b="b"/>
            <a:pathLst>
              <a:path w="434340" h="508000">
                <a:moveTo>
                  <a:pt x="217153" y="0"/>
                </a:moveTo>
                <a:lnTo>
                  <a:pt x="173427" y="5080"/>
                </a:lnTo>
                <a:lnTo>
                  <a:pt x="132660" y="19939"/>
                </a:lnTo>
                <a:lnTo>
                  <a:pt x="95703" y="43307"/>
                </a:lnTo>
                <a:lnTo>
                  <a:pt x="63610" y="74295"/>
                </a:lnTo>
                <a:lnTo>
                  <a:pt x="37029" y="111887"/>
                </a:lnTo>
                <a:lnTo>
                  <a:pt x="17026" y="154940"/>
                </a:lnTo>
                <a:lnTo>
                  <a:pt x="4364" y="202565"/>
                </a:lnTo>
                <a:lnTo>
                  <a:pt x="0" y="253365"/>
                </a:lnTo>
                <a:lnTo>
                  <a:pt x="0" y="254127"/>
                </a:lnTo>
                <a:lnTo>
                  <a:pt x="1126" y="279654"/>
                </a:lnTo>
                <a:lnTo>
                  <a:pt x="9698" y="329184"/>
                </a:lnTo>
                <a:lnTo>
                  <a:pt x="26170" y="374650"/>
                </a:lnTo>
                <a:lnTo>
                  <a:pt x="49602" y="415163"/>
                </a:lnTo>
                <a:lnTo>
                  <a:pt x="79040" y="449580"/>
                </a:lnTo>
                <a:lnTo>
                  <a:pt x="113610" y="476885"/>
                </a:lnTo>
                <a:lnTo>
                  <a:pt x="152573" y="496062"/>
                </a:lnTo>
                <a:lnTo>
                  <a:pt x="194953" y="506095"/>
                </a:lnTo>
                <a:lnTo>
                  <a:pt x="217153" y="507492"/>
                </a:lnTo>
                <a:lnTo>
                  <a:pt x="228291" y="507238"/>
                </a:lnTo>
                <a:lnTo>
                  <a:pt x="271445" y="499491"/>
                </a:lnTo>
                <a:lnTo>
                  <a:pt x="274874" y="498348"/>
                </a:lnTo>
                <a:lnTo>
                  <a:pt x="216924" y="498348"/>
                </a:lnTo>
                <a:lnTo>
                  <a:pt x="206243" y="498094"/>
                </a:lnTo>
                <a:lnTo>
                  <a:pt x="165248" y="490601"/>
                </a:lnTo>
                <a:lnTo>
                  <a:pt x="118080" y="468884"/>
                </a:lnTo>
                <a:lnTo>
                  <a:pt x="85060" y="442722"/>
                </a:lnTo>
                <a:lnTo>
                  <a:pt x="56828" y="409575"/>
                </a:lnTo>
                <a:lnTo>
                  <a:pt x="34298" y="370459"/>
                </a:lnTo>
                <a:lnTo>
                  <a:pt x="18423" y="326390"/>
                </a:lnTo>
                <a:lnTo>
                  <a:pt x="10193" y="278511"/>
                </a:lnTo>
                <a:lnTo>
                  <a:pt x="9114" y="253365"/>
                </a:lnTo>
                <a:lnTo>
                  <a:pt x="10228" y="228854"/>
                </a:lnTo>
                <a:lnTo>
                  <a:pt x="18715" y="180340"/>
                </a:lnTo>
                <a:lnTo>
                  <a:pt x="34628" y="136271"/>
                </a:lnTo>
                <a:lnTo>
                  <a:pt x="57298" y="97282"/>
                </a:lnTo>
                <a:lnTo>
                  <a:pt x="85695" y="64135"/>
                </a:lnTo>
                <a:lnTo>
                  <a:pt x="118893" y="38100"/>
                </a:lnTo>
                <a:lnTo>
                  <a:pt x="156155" y="19812"/>
                </a:lnTo>
                <a:lnTo>
                  <a:pt x="196312" y="10414"/>
                </a:lnTo>
                <a:lnTo>
                  <a:pt x="217381" y="9144"/>
                </a:lnTo>
                <a:lnTo>
                  <a:pt x="274874" y="9144"/>
                </a:lnTo>
                <a:lnTo>
                  <a:pt x="271445" y="8001"/>
                </a:lnTo>
                <a:lnTo>
                  <a:pt x="260968" y="5080"/>
                </a:lnTo>
                <a:lnTo>
                  <a:pt x="250198" y="2921"/>
                </a:lnTo>
                <a:lnTo>
                  <a:pt x="239340" y="1270"/>
                </a:lnTo>
                <a:lnTo>
                  <a:pt x="228291" y="254"/>
                </a:lnTo>
                <a:lnTo>
                  <a:pt x="217153" y="0"/>
                </a:lnTo>
                <a:close/>
              </a:path>
              <a:path w="434340" h="508000">
                <a:moveTo>
                  <a:pt x="274874" y="9144"/>
                </a:moveTo>
                <a:lnTo>
                  <a:pt x="217381" y="9144"/>
                </a:lnTo>
                <a:lnTo>
                  <a:pt x="228062" y="9398"/>
                </a:lnTo>
                <a:lnTo>
                  <a:pt x="238489" y="10414"/>
                </a:lnTo>
                <a:lnTo>
                  <a:pt x="278837" y="20066"/>
                </a:lnTo>
                <a:lnTo>
                  <a:pt x="316175" y="38608"/>
                </a:lnTo>
                <a:lnTo>
                  <a:pt x="349360" y="64770"/>
                </a:lnTo>
                <a:lnTo>
                  <a:pt x="377566" y="98044"/>
                </a:lnTo>
                <a:lnTo>
                  <a:pt x="400020" y="137033"/>
                </a:lnTo>
                <a:lnTo>
                  <a:pt x="415882" y="181102"/>
                </a:lnTo>
                <a:lnTo>
                  <a:pt x="424112" y="228854"/>
                </a:lnTo>
                <a:lnTo>
                  <a:pt x="425191" y="254127"/>
                </a:lnTo>
                <a:lnTo>
                  <a:pt x="424083" y="278511"/>
                </a:lnTo>
                <a:lnTo>
                  <a:pt x="415679" y="327279"/>
                </a:lnTo>
                <a:lnTo>
                  <a:pt x="399677" y="371221"/>
                </a:lnTo>
                <a:lnTo>
                  <a:pt x="377084" y="410210"/>
                </a:lnTo>
                <a:lnTo>
                  <a:pt x="348699" y="443357"/>
                </a:lnTo>
                <a:lnTo>
                  <a:pt x="315387" y="469519"/>
                </a:lnTo>
                <a:lnTo>
                  <a:pt x="278163" y="487680"/>
                </a:lnTo>
                <a:lnTo>
                  <a:pt x="237993" y="497078"/>
                </a:lnTo>
                <a:lnTo>
                  <a:pt x="216924" y="498348"/>
                </a:lnTo>
                <a:lnTo>
                  <a:pt x="274874" y="498348"/>
                </a:lnTo>
                <a:lnTo>
                  <a:pt x="320683" y="476885"/>
                </a:lnTo>
                <a:lnTo>
                  <a:pt x="355354" y="449580"/>
                </a:lnTo>
                <a:lnTo>
                  <a:pt x="384793" y="415163"/>
                </a:lnTo>
                <a:lnTo>
                  <a:pt x="408123" y="374650"/>
                </a:lnTo>
                <a:lnTo>
                  <a:pt x="424607" y="329184"/>
                </a:lnTo>
                <a:lnTo>
                  <a:pt x="433180" y="279654"/>
                </a:lnTo>
                <a:lnTo>
                  <a:pt x="434306" y="253365"/>
                </a:lnTo>
                <a:lnTo>
                  <a:pt x="433180" y="227711"/>
                </a:lnTo>
                <a:lnTo>
                  <a:pt x="424607" y="178308"/>
                </a:lnTo>
                <a:lnTo>
                  <a:pt x="408123" y="132715"/>
                </a:lnTo>
                <a:lnTo>
                  <a:pt x="384793" y="92329"/>
                </a:lnTo>
                <a:lnTo>
                  <a:pt x="355354" y="57912"/>
                </a:lnTo>
                <a:lnTo>
                  <a:pt x="320683" y="30607"/>
                </a:lnTo>
                <a:lnTo>
                  <a:pt x="281732" y="11430"/>
                </a:lnTo>
                <a:lnTo>
                  <a:pt x="274874" y="9144"/>
                </a:lnTo>
                <a:close/>
              </a:path>
            </a:pathLst>
          </a:custGeom>
          <a:solidFill>
            <a:srgbClr val="FF0000"/>
          </a:solidFill>
        </p:spPr>
        <p:txBody>
          <a:bodyPr wrap="square" lIns="0" tIns="0" rIns="0" bIns="0" rtlCol="0"/>
          <a:lstStyle/>
          <a:p>
            <a:endParaRPr/>
          </a:p>
        </p:txBody>
      </p:sp>
      <p:sp>
        <p:nvSpPr>
          <p:cNvPr id="17" name="object 17"/>
          <p:cNvSpPr txBox="1"/>
          <p:nvPr/>
        </p:nvSpPr>
        <p:spPr>
          <a:xfrm>
            <a:off x="463905" y="3305683"/>
            <a:ext cx="292735" cy="162560"/>
          </a:xfrm>
          <a:prstGeom prst="rect">
            <a:avLst/>
          </a:prstGeom>
        </p:spPr>
        <p:txBody>
          <a:bodyPr vert="horz" wrap="square" lIns="0" tIns="12700" rIns="0" bIns="0" rtlCol="0">
            <a:spAutoFit/>
          </a:bodyPr>
          <a:lstStyle/>
          <a:p>
            <a:pPr>
              <a:lnSpc>
                <a:spcPct val="100000"/>
              </a:lnSpc>
              <a:spcBef>
                <a:spcPts val="100"/>
              </a:spcBef>
            </a:pPr>
            <a:r>
              <a:rPr sz="900" b="1" dirty="0">
                <a:solidFill>
                  <a:srgbClr val="FFFFFF"/>
                </a:solidFill>
                <a:latin typeface="Arial"/>
                <a:cs typeface="Arial"/>
              </a:rPr>
              <a:t>Boe</a:t>
            </a:r>
            <a:r>
              <a:rPr sz="900" b="1" spc="-5" dirty="0">
                <a:solidFill>
                  <a:srgbClr val="FFFFFF"/>
                </a:solidFill>
                <a:latin typeface="Arial"/>
                <a:cs typeface="Arial"/>
              </a:rPr>
              <a:t>k</a:t>
            </a:r>
            <a:endParaRPr sz="900">
              <a:latin typeface="Arial"/>
              <a:cs typeface="Arial"/>
            </a:endParaRPr>
          </a:p>
        </p:txBody>
      </p:sp>
      <p:sp>
        <p:nvSpPr>
          <p:cNvPr id="18" name="object 18"/>
          <p:cNvSpPr txBox="1"/>
          <p:nvPr/>
        </p:nvSpPr>
        <p:spPr>
          <a:xfrm>
            <a:off x="469493" y="3426037"/>
            <a:ext cx="3589020" cy="957580"/>
          </a:xfrm>
          <a:prstGeom prst="rect">
            <a:avLst/>
          </a:prstGeom>
        </p:spPr>
        <p:txBody>
          <a:bodyPr vert="horz" wrap="square" lIns="0" tIns="29844" rIns="0" bIns="0" rtlCol="0">
            <a:spAutoFit/>
          </a:bodyPr>
          <a:lstStyle/>
          <a:p>
            <a:pPr marL="12700">
              <a:lnSpc>
                <a:spcPct val="100000"/>
              </a:lnSpc>
              <a:spcBef>
                <a:spcPts val="234"/>
              </a:spcBef>
            </a:pPr>
            <a:r>
              <a:rPr sz="900" b="1" dirty="0">
                <a:solidFill>
                  <a:srgbClr val="FFFFFF"/>
                </a:solidFill>
                <a:latin typeface="Arial"/>
                <a:cs typeface="Arial"/>
              </a:rPr>
              <a:t>snel!</a:t>
            </a:r>
            <a:endParaRPr sz="900">
              <a:latin typeface="Arial"/>
              <a:cs typeface="Arial"/>
            </a:endParaRPr>
          </a:p>
          <a:p>
            <a:pPr marL="431800" marR="5080" algn="just">
              <a:lnSpc>
                <a:spcPct val="100000"/>
              </a:lnSpc>
              <a:spcBef>
                <a:spcPts val="120"/>
              </a:spcBef>
            </a:pPr>
            <a:r>
              <a:rPr sz="800" spc="-5" dirty="0">
                <a:latin typeface="Arial"/>
                <a:cs typeface="Arial"/>
              </a:rPr>
              <a:t>Boek nu zo’n volledig verzorgde </a:t>
            </a:r>
            <a:r>
              <a:rPr sz="800" dirty="0">
                <a:latin typeface="Arial"/>
                <a:cs typeface="Arial"/>
              </a:rPr>
              <a:t>cruise </a:t>
            </a:r>
            <a:r>
              <a:rPr sz="800" spc="-5" dirty="0">
                <a:latin typeface="Arial"/>
                <a:cs typeface="Arial"/>
              </a:rPr>
              <a:t>van </a:t>
            </a:r>
            <a:r>
              <a:rPr sz="800" dirty="0">
                <a:latin typeface="Arial"/>
                <a:cs typeface="Arial"/>
              </a:rPr>
              <a:t>Feenstra Rijn Lijn </a:t>
            </a:r>
            <a:r>
              <a:rPr sz="800" spc="-5" dirty="0">
                <a:latin typeface="Arial"/>
                <a:cs typeface="Arial"/>
              </a:rPr>
              <a:t>over </a:t>
            </a:r>
            <a:r>
              <a:rPr sz="800" spc="5" dirty="0">
                <a:latin typeface="Arial"/>
                <a:cs typeface="Arial"/>
              </a:rPr>
              <a:t>de  </a:t>
            </a:r>
            <a:r>
              <a:rPr sz="800" spc="-5" dirty="0">
                <a:latin typeface="Arial"/>
                <a:cs typeface="Arial"/>
              </a:rPr>
              <a:t>mooiste rivieren </a:t>
            </a:r>
            <a:r>
              <a:rPr sz="800" dirty="0">
                <a:latin typeface="Arial"/>
                <a:cs typeface="Arial"/>
              </a:rPr>
              <a:t>van Nederland, </a:t>
            </a:r>
            <a:r>
              <a:rPr sz="800" spc="-5" dirty="0">
                <a:latin typeface="Arial"/>
                <a:cs typeface="Arial"/>
              </a:rPr>
              <a:t>Duitsland, </a:t>
            </a:r>
            <a:r>
              <a:rPr sz="800" dirty="0">
                <a:latin typeface="Arial"/>
                <a:cs typeface="Arial"/>
              </a:rPr>
              <a:t>België, </a:t>
            </a:r>
            <a:r>
              <a:rPr sz="800" spc="-5" dirty="0">
                <a:latin typeface="Arial"/>
                <a:cs typeface="Arial"/>
              </a:rPr>
              <a:t>Oostenrijk,  Slowakije en</a:t>
            </a:r>
            <a:r>
              <a:rPr sz="800" spc="15" dirty="0">
                <a:latin typeface="Arial"/>
                <a:cs typeface="Arial"/>
              </a:rPr>
              <a:t> </a:t>
            </a:r>
            <a:r>
              <a:rPr sz="800" spc="-5" dirty="0">
                <a:latin typeface="Arial"/>
                <a:cs typeface="Arial"/>
              </a:rPr>
              <a:t>Hongarije.</a:t>
            </a:r>
            <a:endParaRPr sz="800">
              <a:latin typeface="Arial"/>
              <a:cs typeface="Arial"/>
            </a:endParaRPr>
          </a:p>
          <a:p>
            <a:pPr marL="431800" marR="5080" algn="just">
              <a:lnSpc>
                <a:spcPct val="100000"/>
              </a:lnSpc>
              <a:spcBef>
                <a:spcPts val="240"/>
              </a:spcBef>
            </a:pPr>
            <a:r>
              <a:rPr sz="800" dirty="0">
                <a:latin typeface="Arial"/>
                <a:cs typeface="Arial"/>
              </a:rPr>
              <a:t>Al meer </a:t>
            </a:r>
            <a:r>
              <a:rPr sz="800" spc="-5" dirty="0">
                <a:latin typeface="Arial"/>
                <a:cs typeface="Arial"/>
              </a:rPr>
              <a:t>dan 50 </a:t>
            </a:r>
            <a:r>
              <a:rPr sz="800" dirty="0">
                <a:latin typeface="Arial"/>
                <a:cs typeface="Arial"/>
              </a:rPr>
              <a:t>jaar </a:t>
            </a:r>
            <a:r>
              <a:rPr sz="800" spc="-5" dirty="0">
                <a:latin typeface="Arial"/>
                <a:cs typeface="Arial"/>
              </a:rPr>
              <a:t>organiseert Feenstra prachtige </a:t>
            </a:r>
            <a:r>
              <a:rPr sz="800" dirty="0">
                <a:latin typeface="Arial"/>
                <a:cs typeface="Arial"/>
              </a:rPr>
              <a:t>en </a:t>
            </a:r>
            <a:r>
              <a:rPr sz="800" spc="-5" dirty="0">
                <a:latin typeface="Arial"/>
                <a:cs typeface="Arial"/>
              </a:rPr>
              <a:t>uitstekend  verzorgde cruises op </a:t>
            </a:r>
            <a:r>
              <a:rPr sz="800" dirty="0">
                <a:latin typeface="Arial"/>
                <a:cs typeface="Arial"/>
              </a:rPr>
              <a:t>de mooiste </a:t>
            </a:r>
            <a:r>
              <a:rPr sz="800" spc="-5" dirty="0">
                <a:latin typeface="Arial"/>
                <a:cs typeface="Arial"/>
              </a:rPr>
              <a:t>rivieren. </a:t>
            </a:r>
            <a:r>
              <a:rPr sz="800" dirty="0">
                <a:latin typeface="Arial"/>
                <a:cs typeface="Arial"/>
              </a:rPr>
              <a:t>U heeft keuze </a:t>
            </a:r>
            <a:r>
              <a:rPr sz="800" spc="-15" dirty="0">
                <a:latin typeface="Arial"/>
                <a:cs typeface="Arial"/>
              </a:rPr>
              <a:t>uit </a:t>
            </a:r>
            <a:r>
              <a:rPr sz="800" spc="-10" dirty="0">
                <a:latin typeface="Arial"/>
                <a:cs typeface="Arial"/>
              </a:rPr>
              <a:t>12 luxe  </a:t>
            </a:r>
            <a:r>
              <a:rPr sz="800" spc="-5" dirty="0">
                <a:latin typeface="Arial"/>
                <a:cs typeface="Arial"/>
              </a:rPr>
              <a:t>schepen, 35 verschillende vaarschema's en 130</a:t>
            </a:r>
            <a:r>
              <a:rPr sz="800" spc="30" dirty="0">
                <a:latin typeface="Arial"/>
                <a:cs typeface="Arial"/>
              </a:rPr>
              <a:t> </a:t>
            </a:r>
            <a:r>
              <a:rPr sz="800" spc="-5" dirty="0">
                <a:latin typeface="Arial"/>
                <a:cs typeface="Arial"/>
              </a:rPr>
              <a:t>afvaarten.</a:t>
            </a:r>
            <a:endParaRPr sz="800">
              <a:latin typeface="Arial"/>
              <a:cs typeface="Arial"/>
            </a:endParaRPr>
          </a:p>
        </p:txBody>
      </p:sp>
      <p:sp>
        <p:nvSpPr>
          <p:cNvPr id="19" name="object 19"/>
          <p:cNvSpPr/>
          <p:nvPr/>
        </p:nvSpPr>
        <p:spPr>
          <a:xfrm>
            <a:off x="613409" y="518922"/>
            <a:ext cx="22860" cy="2613660"/>
          </a:xfrm>
          <a:custGeom>
            <a:avLst/>
            <a:gdLst/>
            <a:ahLst/>
            <a:cxnLst/>
            <a:rect l="l" t="t" r="r" b="b"/>
            <a:pathLst>
              <a:path w="22859" h="2613660">
                <a:moveTo>
                  <a:pt x="-115823" y="1306829"/>
                </a:moveTo>
                <a:lnTo>
                  <a:pt x="138684" y="1306829"/>
                </a:lnTo>
              </a:path>
            </a:pathLst>
          </a:custGeom>
          <a:ln w="2868167">
            <a:solidFill>
              <a:srgbClr val="FF0000"/>
            </a:solidFill>
          </a:ln>
        </p:spPr>
        <p:txBody>
          <a:bodyPr wrap="square" lIns="0" tIns="0" rIns="0" bIns="0" rtlCol="0"/>
          <a:lstStyle/>
          <a:p>
            <a:endParaRPr/>
          </a:p>
        </p:txBody>
      </p:sp>
      <p:sp>
        <p:nvSpPr>
          <p:cNvPr id="20" name="object 20"/>
          <p:cNvSpPr/>
          <p:nvPr/>
        </p:nvSpPr>
        <p:spPr>
          <a:xfrm>
            <a:off x="394715" y="6629400"/>
            <a:ext cx="1880616" cy="2436876"/>
          </a:xfrm>
          <a:prstGeom prst="rect">
            <a:avLst/>
          </a:prstGeom>
          <a:blipFill>
            <a:blip r:embed="rId7" cstate="print"/>
            <a:stretch>
              <a:fillRect/>
            </a:stretch>
          </a:blipFill>
        </p:spPr>
        <p:txBody>
          <a:bodyPr wrap="square" lIns="0" tIns="0" rIns="0" bIns="0" rtlCol="0"/>
          <a:lstStyle/>
          <a:p>
            <a:endParaRPr/>
          </a:p>
        </p:txBody>
      </p:sp>
      <p:sp>
        <p:nvSpPr>
          <p:cNvPr id="21" name="object 21"/>
          <p:cNvSpPr/>
          <p:nvPr/>
        </p:nvSpPr>
        <p:spPr>
          <a:xfrm>
            <a:off x="280415" y="6589776"/>
            <a:ext cx="2155190" cy="2646045"/>
          </a:xfrm>
          <a:custGeom>
            <a:avLst/>
            <a:gdLst/>
            <a:ahLst/>
            <a:cxnLst/>
            <a:rect l="l" t="t" r="r" b="b"/>
            <a:pathLst>
              <a:path w="2155190" h="2646045">
                <a:moveTo>
                  <a:pt x="0" y="2645664"/>
                </a:moveTo>
                <a:lnTo>
                  <a:pt x="2154936" y="2645664"/>
                </a:lnTo>
                <a:lnTo>
                  <a:pt x="2154936" y="0"/>
                </a:lnTo>
                <a:lnTo>
                  <a:pt x="0" y="0"/>
                </a:lnTo>
                <a:lnTo>
                  <a:pt x="0" y="2645664"/>
                </a:lnTo>
                <a:close/>
              </a:path>
            </a:pathLst>
          </a:custGeom>
          <a:ln w="9144">
            <a:solidFill>
              <a:srgbClr val="000000"/>
            </a:solidFill>
          </a:ln>
        </p:spPr>
        <p:txBody>
          <a:bodyPr wrap="square" lIns="0" tIns="0" rIns="0" bIns="0" rtlCol="0"/>
          <a:lstStyle/>
          <a:p>
            <a:endParaRPr/>
          </a:p>
        </p:txBody>
      </p:sp>
      <p:sp>
        <p:nvSpPr>
          <p:cNvPr id="22" name="object 22"/>
          <p:cNvSpPr/>
          <p:nvPr/>
        </p:nvSpPr>
        <p:spPr>
          <a:xfrm>
            <a:off x="4808220" y="4684776"/>
            <a:ext cx="1247140" cy="746760"/>
          </a:xfrm>
          <a:custGeom>
            <a:avLst/>
            <a:gdLst/>
            <a:ahLst/>
            <a:cxnLst/>
            <a:rect l="l" t="t" r="r" b="b"/>
            <a:pathLst>
              <a:path w="1247139" h="746760">
                <a:moveTo>
                  <a:pt x="255269" y="0"/>
                </a:moveTo>
                <a:lnTo>
                  <a:pt x="0" y="373379"/>
                </a:lnTo>
                <a:lnTo>
                  <a:pt x="255269" y="746760"/>
                </a:lnTo>
                <a:lnTo>
                  <a:pt x="255269" y="560070"/>
                </a:lnTo>
                <a:lnTo>
                  <a:pt x="1246631" y="560070"/>
                </a:lnTo>
                <a:lnTo>
                  <a:pt x="1246631" y="186689"/>
                </a:lnTo>
                <a:lnTo>
                  <a:pt x="255269" y="186689"/>
                </a:lnTo>
                <a:lnTo>
                  <a:pt x="255269" y="0"/>
                </a:lnTo>
                <a:close/>
              </a:path>
            </a:pathLst>
          </a:custGeom>
          <a:solidFill>
            <a:srgbClr val="CA0715"/>
          </a:solidFill>
        </p:spPr>
        <p:txBody>
          <a:bodyPr wrap="square" lIns="0" tIns="0" rIns="0" bIns="0" rtlCol="0"/>
          <a:lstStyle/>
          <a:p>
            <a:endParaRPr/>
          </a:p>
        </p:txBody>
      </p:sp>
      <p:sp>
        <p:nvSpPr>
          <p:cNvPr id="23" name="object 23"/>
          <p:cNvSpPr/>
          <p:nvPr/>
        </p:nvSpPr>
        <p:spPr>
          <a:xfrm>
            <a:off x="4808220" y="4684776"/>
            <a:ext cx="1247140" cy="746760"/>
          </a:xfrm>
          <a:custGeom>
            <a:avLst/>
            <a:gdLst/>
            <a:ahLst/>
            <a:cxnLst/>
            <a:rect l="l" t="t" r="r" b="b"/>
            <a:pathLst>
              <a:path w="1247139" h="746760">
                <a:moveTo>
                  <a:pt x="246125" y="733385"/>
                </a:moveTo>
                <a:lnTo>
                  <a:pt x="246125" y="746760"/>
                </a:lnTo>
                <a:lnTo>
                  <a:pt x="253658" y="744402"/>
                </a:lnTo>
                <a:lnTo>
                  <a:pt x="246125" y="733385"/>
                </a:lnTo>
                <a:close/>
              </a:path>
              <a:path w="1247139" h="746760">
                <a:moveTo>
                  <a:pt x="255269" y="743898"/>
                </a:moveTo>
                <a:lnTo>
                  <a:pt x="253658" y="744402"/>
                </a:lnTo>
                <a:lnTo>
                  <a:pt x="255269" y="746760"/>
                </a:lnTo>
                <a:lnTo>
                  <a:pt x="255269" y="743898"/>
                </a:lnTo>
                <a:close/>
              </a:path>
              <a:path w="1247139" h="746760">
                <a:moveTo>
                  <a:pt x="246125" y="717218"/>
                </a:moveTo>
                <a:lnTo>
                  <a:pt x="246125" y="733385"/>
                </a:lnTo>
                <a:lnTo>
                  <a:pt x="253658" y="744402"/>
                </a:lnTo>
                <a:lnTo>
                  <a:pt x="255269" y="743898"/>
                </a:lnTo>
                <a:lnTo>
                  <a:pt x="255269" y="730593"/>
                </a:lnTo>
                <a:lnTo>
                  <a:pt x="246125" y="717218"/>
                </a:lnTo>
                <a:close/>
              </a:path>
              <a:path w="1247139" h="746760">
                <a:moveTo>
                  <a:pt x="255269" y="730593"/>
                </a:moveTo>
                <a:lnTo>
                  <a:pt x="255269" y="743898"/>
                </a:lnTo>
                <a:lnTo>
                  <a:pt x="262762" y="741552"/>
                </a:lnTo>
                <a:lnTo>
                  <a:pt x="255269" y="730593"/>
                </a:lnTo>
                <a:close/>
              </a:path>
              <a:path w="1247139" h="746760">
                <a:moveTo>
                  <a:pt x="246125" y="13374"/>
                </a:moveTo>
                <a:lnTo>
                  <a:pt x="0" y="373380"/>
                </a:lnTo>
                <a:lnTo>
                  <a:pt x="246125" y="733385"/>
                </a:lnTo>
                <a:lnTo>
                  <a:pt x="246125" y="717218"/>
                </a:lnTo>
                <a:lnTo>
                  <a:pt x="14612" y="378587"/>
                </a:lnTo>
                <a:lnTo>
                  <a:pt x="7492" y="378587"/>
                </a:lnTo>
                <a:lnTo>
                  <a:pt x="7492" y="368173"/>
                </a:lnTo>
                <a:lnTo>
                  <a:pt x="14612" y="368173"/>
                </a:lnTo>
                <a:lnTo>
                  <a:pt x="246125" y="29541"/>
                </a:lnTo>
                <a:lnTo>
                  <a:pt x="246125" y="13374"/>
                </a:lnTo>
                <a:close/>
              </a:path>
              <a:path w="1247139" h="746760">
                <a:moveTo>
                  <a:pt x="1237487" y="550926"/>
                </a:moveTo>
                <a:lnTo>
                  <a:pt x="246125" y="550926"/>
                </a:lnTo>
                <a:lnTo>
                  <a:pt x="246125" y="717218"/>
                </a:lnTo>
                <a:lnTo>
                  <a:pt x="255269" y="730593"/>
                </a:lnTo>
                <a:lnTo>
                  <a:pt x="255269" y="560070"/>
                </a:lnTo>
                <a:lnTo>
                  <a:pt x="1237487" y="560070"/>
                </a:lnTo>
                <a:lnTo>
                  <a:pt x="1237487" y="550926"/>
                </a:lnTo>
                <a:close/>
              </a:path>
              <a:path w="1247139" h="746760">
                <a:moveTo>
                  <a:pt x="1237487" y="186689"/>
                </a:moveTo>
                <a:lnTo>
                  <a:pt x="1237487" y="560070"/>
                </a:lnTo>
                <a:lnTo>
                  <a:pt x="1246631" y="550926"/>
                </a:lnTo>
                <a:lnTo>
                  <a:pt x="1246631" y="195834"/>
                </a:lnTo>
                <a:lnTo>
                  <a:pt x="1237487" y="186689"/>
                </a:lnTo>
                <a:close/>
              </a:path>
              <a:path w="1247139" h="746760">
                <a:moveTo>
                  <a:pt x="1246631" y="550926"/>
                </a:moveTo>
                <a:lnTo>
                  <a:pt x="1237487" y="560070"/>
                </a:lnTo>
                <a:lnTo>
                  <a:pt x="1246631" y="560070"/>
                </a:lnTo>
                <a:lnTo>
                  <a:pt x="1246631" y="550926"/>
                </a:lnTo>
                <a:close/>
              </a:path>
              <a:path w="1247139" h="746760">
                <a:moveTo>
                  <a:pt x="7492" y="368173"/>
                </a:moveTo>
                <a:lnTo>
                  <a:pt x="7492" y="378587"/>
                </a:lnTo>
                <a:lnTo>
                  <a:pt x="11052" y="373380"/>
                </a:lnTo>
                <a:lnTo>
                  <a:pt x="7492" y="368173"/>
                </a:lnTo>
                <a:close/>
              </a:path>
              <a:path w="1247139" h="746760">
                <a:moveTo>
                  <a:pt x="11052" y="373380"/>
                </a:moveTo>
                <a:lnTo>
                  <a:pt x="7492" y="378587"/>
                </a:lnTo>
                <a:lnTo>
                  <a:pt x="14612" y="378587"/>
                </a:lnTo>
                <a:lnTo>
                  <a:pt x="11052" y="373380"/>
                </a:lnTo>
                <a:close/>
              </a:path>
              <a:path w="1247139" h="746760">
                <a:moveTo>
                  <a:pt x="14612" y="368173"/>
                </a:moveTo>
                <a:lnTo>
                  <a:pt x="7492" y="368173"/>
                </a:lnTo>
                <a:lnTo>
                  <a:pt x="11052" y="373380"/>
                </a:lnTo>
                <a:lnTo>
                  <a:pt x="14612" y="368173"/>
                </a:lnTo>
                <a:close/>
              </a:path>
              <a:path w="1247139" h="746760">
                <a:moveTo>
                  <a:pt x="255269" y="16166"/>
                </a:moveTo>
                <a:lnTo>
                  <a:pt x="246125" y="29541"/>
                </a:lnTo>
                <a:lnTo>
                  <a:pt x="246125" y="195834"/>
                </a:lnTo>
                <a:lnTo>
                  <a:pt x="1237487" y="195834"/>
                </a:lnTo>
                <a:lnTo>
                  <a:pt x="1237487" y="186689"/>
                </a:lnTo>
                <a:lnTo>
                  <a:pt x="255269" y="186689"/>
                </a:lnTo>
                <a:lnTo>
                  <a:pt x="255269" y="16166"/>
                </a:lnTo>
                <a:close/>
              </a:path>
              <a:path w="1247139" h="746760">
                <a:moveTo>
                  <a:pt x="1246631" y="186689"/>
                </a:moveTo>
                <a:lnTo>
                  <a:pt x="1237487" y="186689"/>
                </a:lnTo>
                <a:lnTo>
                  <a:pt x="1246631" y="195834"/>
                </a:lnTo>
                <a:lnTo>
                  <a:pt x="1246631" y="186689"/>
                </a:lnTo>
                <a:close/>
              </a:path>
              <a:path w="1247139" h="746760">
                <a:moveTo>
                  <a:pt x="253658" y="2357"/>
                </a:moveTo>
                <a:lnTo>
                  <a:pt x="246125" y="13374"/>
                </a:lnTo>
                <a:lnTo>
                  <a:pt x="246125" y="29541"/>
                </a:lnTo>
                <a:lnTo>
                  <a:pt x="255269" y="16166"/>
                </a:lnTo>
                <a:lnTo>
                  <a:pt x="255269" y="2861"/>
                </a:lnTo>
                <a:lnTo>
                  <a:pt x="253658" y="2357"/>
                </a:lnTo>
                <a:close/>
              </a:path>
              <a:path w="1247139" h="746760">
                <a:moveTo>
                  <a:pt x="255269" y="2861"/>
                </a:moveTo>
                <a:lnTo>
                  <a:pt x="255269" y="16166"/>
                </a:lnTo>
                <a:lnTo>
                  <a:pt x="262762" y="5207"/>
                </a:lnTo>
                <a:lnTo>
                  <a:pt x="255269" y="2861"/>
                </a:lnTo>
                <a:close/>
              </a:path>
              <a:path w="1247139" h="746760">
                <a:moveTo>
                  <a:pt x="246125" y="0"/>
                </a:moveTo>
                <a:lnTo>
                  <a:pt x="246125" y="13374"/>
                </a:lnTo>
                <a:lnTo>
                  <a:pt x="253658" y="2357"/>
                </a:lnTo>
                <a:lnTo>
                  <a:pt x="246125" y="0"/>
                </a:lnTo>
                <a:close/>
              </a:path>
              <a:path w="1247139" h="746760">
                <a:moveTo>
                  <a:pt x="255269" y="0"/>
                </a:moveTo>
                <a:lnTo>
                  <a:pt x="253658" y="2357"/>
                </a:lnTo>
                <a:lnTo>
                  <a:pt x="255269" y="2861"/>
                </a:lnTo>
                <a:lnTo>
                  <a:pt x="255269" y="0"/>
                </a:lnTo>
                <a:close/>
              </a:path>
            </a:pathLst>
          </a:custGeom>
          <a:solidFill>
            <a:srgbClr val="800000"/>
          </a:solidFill>
        </p:spPr>
        <p:txBody>
          <a:bodyPr wrap="square" lIns="0" tIns="0" rIns="0" bIns="0" rtlCol="0"/>
          <a:lstStyle/>
          <a:p>
            <a:endParaRPr/>
          </a:p>
        </p:txBody>
      </p:sp>
      <p:sp>
        <p:nvSpPr>
          <p:cNvPr id="24" name="object 24"/>
          <p:cNvSpPr/>
          <p:nvPr/>
        </p:nvSpPr>
        <p:spPr>
          <a:xfrm>
            <a:off x="5117591" y="5434584"/>
            <a:ext cx="1270000" cy="749935"/>
          </a:xfrm>
          <a:custGeom>
            <a:avLst/>
            <a:gdLst/>
            <a:ahLst/>
            <a:cxnLst/>
            <a:rect l="l" t="t" r="r" b="b"/>
            <a:pathLst>
              <a:path w="1270000" h="749935">
                <a:moveTo>
                  <a:pt x="1009777" y="0"/>
                </a:moveTo>
                <a:lnTo>
                  <a:pt x="1009777" y="187451"/>
                </a:lnTo>
                <a:lnTo>
                  <a:pt x="0" y="187451"/>
                </a:lnTo>
                <a:lnTo>
                  <a:pt x="0" y="562355"/>
                </a:lnTo>
                <a:lnTo>
                  <a:pt x="1009777" y="562355"/>
                </a:lnTo>
                <a:lnTo>
                  <a:pt x="1009777" y="749807"/>
                </a:lnTo>
                <a:lnTo>
                  <a:pt x="1269492" y="374903"/>
                </a:lnTo>
                <a:lnTo>
                  <a:pt x="1009777" y="0"/>
                </a:lnTo>
                <a:close/>
              </a:path>
            </a:pathLst>
          </a:custGeom>
          <a:solidFill>
            <a:srgbClr val="003380"/>
          </a:solidFill>
        </p:spPr>
        <p:txBody>
          <a:bodyPr wrap="square" lIns="0" tIns="0" rIns="0" bIns="0" rtlCol="0"/>
          <a:lstStyle/>
          <a:p>
            <a:endParaRPr/>
          </a:p>
        </p:txBody>
      </p:sp>
      <p:sp>
        <p:nvSpPr>
          <p:cNvPr id="25" name="object 25"/>
          <p:cNvSpPr/>
          <p:nvPr/>
        </p:nvSpPr>
        <p:spPr>
          <a:xfrm>
            <a:off x="5117591" y="5434584"/>
            <a:ext cx="1270000" cy="749935"/>
          </a:xfrm>
          <a:custGeom>
            <a:avLst/>
            <a:gdLst/>
            <a:ahLst/>
            <a:cxnLst/>
            <a:rect l="l" t="t" r="r" b="b"/>
            <a:pathLst>
              <a:path w="1270000" h="749935">
                <a:moveTo>
                  <a:pt x="1009777" y="746946"/>
                </a:moveTo>
                <a:lnTo>
                  <a:pt x="1009777" y="749807"/>
                </a:lnTo>
                <a:lnTo>
                  <a:pt x="1011406" y="747456"/>
                </a:lnTo>
                <a:lnTo>
                  <a:pt x="1009777" y="746946"/>
                </a:lnTo>
                <a:close/>
              </a:path>
              <a:path w="1270000" h="749935">
                <a:moveTo>
                  <a:pt x="1018921" y="736608"/>
                </a:moveTo>
                <a:lnTo>
                  <a:pt x="1011406" y="747456"/>
                </a:lnTo>
                <a:lnTo>
                  <a:pt x="1018921" y="749807"/>
                </a:lnTo>
                <a:lnTo>
                  <a:pt x="1018921" y="736608"/>
                </a:lnTo>
                <a:close/>
              </a:path>
              <a:path w="1270000" h="749935">
                <a:moveTo>
                  <a:pt x="1018921" y="720585"/>
                </a:moveTo>
                <a:lnTo>
                  <a:pt x="1009777" y="733784"/>
                </a:lnTo>
                <a:lnTo>
                  <a:pt x="1009777" y="746946"/>
                </a:lnTo>
                <a:lnTo>
                  <a:pt x="1011406" y="747456"/>
                </a:lnTo>
                <a:lnTo>
                  <a:pt x="1018921" y="736608"/>
                </a:lnTo>
                <a:lnTo>
                  <a:pt x="1018921" y="720585"/>
                </a:lnTo>
                <a:close/>
              </a:path>
              <a:path w="1270000" h="749935">
                <a:moveTo>
                  <a:pt x="1009777" y="733784"/>
                </a:moveTo>
                <a:lnTo>
                  <a:pt x="1002284" y="744601"/>
                </a:lnTo>
                <a:lnTo>
                  <a:pt x="1009777" y="746946"/>
                </a:lnTo>
                <a:lnTo>
                  <a:pt x="1009777" y="733784"/>
                </a:lnTo>
                <a:close/>
              </a:path>
              <a:path w="1270000" h="749935">
                <a:moveTo>
                  <a:pt x="1258391" y="374903"/>
                </a:moveTo>
                <a:lnTo>
                  <a:pt x="1018921" y="720585"/>
                </a:lnTo>
                <a:lnTo>
                  <a:pt x="1018921" y="736608"/>
                </a:lnTo>
                <a:lnTo>
                  <a:pt x="1265884" y="380111"/>
                </a:lnTo>
                <a:lnTo>
                  <a:pt x="1261999" y="380111"/>
                </a:lnTo>
                <a:lnTo>
                  <a:pt x="1258391" y="374903"/>
                </a:lnTo>
                <a:close/>
              </a:path>
              <a:path w="1270000" h="749935">
                <a:moveTo>
                  <a:pt x="1018921" y="553212"/>
                </a:moveTo>
                <a:lnTo>
                  <a:pt x="9144" y="553212"/>
                </a:lnTo>
                <a:lnTo>
                  <a:pt x="9144" y="562355"/>
                </a:lnTo>
                <a:lnTo>
                  <a:pt x="1009777" y="562355"/>
                </a:lnTo>
                <a:lnTo>
                  <a:pt x="1009777" y="733784"/>
                </a:lnTo>
                <a:lnTo>
                  <a:pt x="1018921" y="720585"/>
                </a:lnTo>
                <a:lnTo>
                  <a:pt x="1018921" y="553212"/>
                </a:lnTo>
                <a:close/>
              </a:path>
              <a:path w="1270000" h="749935">
                <a:moveTo>
                  <a:pt x="0" y="553212"/>
                </a:moveTo>
                <a:lnTo>
                  <a:pt x="0" y="562355"/>
                </a:lnTo>
                <a:lnTo>
                  <a:pt x="9144" y="562355"/>
                </a:lnTo>
                <a:lnTo>
                  <a:pt x="0" y="553212"/>
                </a:lnTo>
                <a:close/>
              </a:path>
              <a:path w="1270000" h="749935">
                <a:moveTo>
                  <a:pt x="9144" y="187451"/>
                </a:moveTo>
                <a:lnTo>
                  <a:pt x="0" y="196595"/>
                </a:lnTo>
                <a:lnTo>
                  <a:pt x="0" y="553212"/>
                </a:lnTo>
                <a:lnTo>
                  <a:pt x="9144" y="562355"/>
                </a:lnTo>
                <a:lnTo>
                  <a:pt x="9144" y="187451"/>
                </a:lnTo>
                <a:close/>
              </a:path>
              <a:path w="1270000" h="749935">
                <a:moveTo>
                  <a:pt x="1261999" y="369696"/>
                </a:moveTo>
                <a:lnTo>
                  <a:pt x="1258391" y="374903"/>
                </a:lnTo>
                <a:lnTo>
                  <a:pt x="1261999" y="380111"/>
                </a:lnTo>
                <a:lnTo>
                  <a:pt x="1261999" y="369696"/>
                </a:lnTo>
                <a:close/>
              </a:path>
              <a:path w="1270000" h="749935">
                <a:moveTo>
                  <a:pt x="1265884" y="369696"/>
                </a:moveTo>
                <a:lnTo>
                  <a:pt x="1261999" y="369696"/>
                </a:lnTo>
                <a:lnTo>
                  <a:pt x="1261999" y="380111"/>
                </a:lnTo>
                <a:lnTo>
                  <a:pt x="1265884" y="380111"/>
                </a:lnTo>
                <a:lnTo>
                  <a:pt x="1269492" y="374903"/>
                </a:lnTo>
                <a:lnTo>
                  <a:pt x="1265884" y="369696"/>
                </a:lnTo>
                <a:close/>
              </a:path>
              <a:path w="1270000" h="749935">
                <a:moveTo>
                  <a:pt x="1018921" y="13199"/>
                </a:moveTo>
                <a:lnTo>
                  <a:pt x="1018921" y="29222"/>
                </a:lnTo>
                <a:lnTo>
                  <a:pt x="1258391" y="374903"/>
                </a:lnTo>
                <a:lnTo>
                  <a:pt x="1261999" y="369696"/>
                </a:lnTo>
                <a:lnTo>
                  <a:pt x="1265884" y="369696"/>
                </a:lnTo>
                <a:lnTo>
                  <a:pt x="1018921" y="13199"/>
                </a:lnTo>
                <a:close/>
              </a:path>
              <a:path w="1270000" h="749935">
                <a:moveTo>
                  <a:pt x="9144" y="187451"/>
                </a:moveTo>
                <a:lnTo>
                  <a:pt x="0" y="187451"/>
                </a:lnTo>
                <a:lnTo>
                  <a:pt x="0" y="196595"/>
                </a:lnTo>
                <a:lnTo>
                  <a:pt x="9144" y="187451"/>
                </a:lnTo>
                <a:close/>
              </a:path>
              <a:path w="1270000" h="749935">
                <a:moveTo>
                  <a:pt x="1009777" y="16023"/>
                </a:moveTo>
                <a:lnTo>
                  <a:pt x="1009777" y="187451"/>
                </a:lnTo>
                <a:lnTo>
                  <a:pt x="9144" y="187451"/>
                </a:lnTo>
                <a:lnTo>
                  <a:pt x="9144" y="196595"/>
                </a:lnTo>
                <a:lnTo>
                  <a:pt x="1018921" y="196595"/>
                </a:lnTo>
                <a:lnTo>
                  <a:pt x="1018921" y="29222"/>
                </a:lnTo>
                <a:lnTo>
                  <a:pt x="1009777" y="16023"/>
                </a:lnTo>
                <a:close/>
              </a:path>
              <a:path w="1270000" h="749935">
                <a:moveTo>
                  <a:pt x="1011406" y="2351"/>
                </a:moveTo>
                <a:lnTo>
                  <a:pt x="1009777" y="2861"/>
                </a:lnTo>
                <a:lnTo>
                  <a:pt x="1009777" y="16023"/>
                </a:lnTo>
                <a:lnTo>
                  <a:pt x="1018921" y="29222"/>
                </a:lnTo>
                <a:lnTo>
                  <a:pt x="1018921" y="13199"/>
                </a:lnTo>
                <a:lnTo>
                  <a:pt x="1011406" y="2351"/>
                </a:lnTo>
                <a:close/>
              </a:path>
              <a:path w="1270000" h="749935">
                <a:moveTo>
                  <a:pt x="1009777" y="2861"/>
                </a:moveTo>
                <a:lnTo>
                  <a:pt x="1002284" y="5206"/>
                </a:lnTo>
                <a:lnTo>
                  <a:pt x="1009777" y="16023"/>
                </a:lnTo>
                <a:lnTo>
                  <a:pt x="1009777" y="2861"/>
                </a:lnTo>
                <a:close/>
              </a:path>
              <a:path w="1270000" h="749935">
                <a:moveTo>
                  <a:pt x="1018921" y="0"/>
                </a:moveTo>
                <a:lnTo>
                  <a:pt x="1011406" y="2351"/>
                </a:lnTo>
                <a:lnTo>
                  <a:pt x="1018921" y="13199"/>
                </a:lnTo>
                <a:lnTo>
                  <a:pt x="1018921" y="0"/>
                </a:lnTo>
                <a:close/>
              </a:path>
              <a:path w="1270000" h="749935">
                <a:moveTo>
                  <a:pt x="1009777" y="0"/>
                </a:moveTo>
                <a:lnTo>
                  <a:pt x="1009777" y="2861"/>
                </a:lnTo>
                <a:lnTo>
                  <a:pt x="1011406" y="2351"/>
                </a:lnTo>
                <a:lnTo>
                  <a:pt x="1009777" y="0"/>
                </a:lnTo>
                <a:close/>
              </a:path>
            </a:pathLst>
          </a:custGeom>
          <a:solidFill>
            <a:srgbClr val="800000"/>
          </a:solidFill>
        </p:spPr>
        <p:txBody>
          <a:bodyPr wrap="square" lIns="0" tIns="0" rIns="0" bIns="0" rtlCol="0"/>
          <a:lstStyle/>
          <a:p>
            <a:endParaRPr/>
          </a:p>
        </p:txBody>
      </p:sp>
      <p:sp>
        <p:nvSpPr>
          <p:cNvPr id="26" name="object 26"/>
          <p:cNvSpPr txBox="1"/>
          <p:nvPr/>
        </p:nvSpPr>
        <p:spPr>
          <a:xfrm>
            <a:off x="4565903" y="4416552"/>
            <a:ext cx="2052955" cy="2679700"/>
          </a:xfrm>
          <a:prstGeom prst="rect">
            <a:avLst/>
          </a:prstGeom>
          <a:ln w="9144">
            <a:solidFill>
              <a:srgbClr val="000000"/>
            </a:solidFill>
          </a:ln>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marL="593725">
              <a:lnSpc>
                <a:spcPct val="100000"/>
              </a:lnSpc>
              <a:spcBef>
                <a:spcPts val="910"/>
              </a:spcBef>
            </a:pPr>
            <a:r>
              <a:rPr sz="1400" b="1" spc="-120" dirty="0">
                <a:solidFill>
                  <a:srgbClr val="FFFFFF"/>
                </a:solidFill>
                <a:latin typeface="Arial"/>
                <a:cs typeface="Arial"/>
              </a:rPr>
              <a:t>IMPORT</a:t>
            </a:r>
            <a:endParaRPr sz="1400">
              <a:latin typeface="Arial"/>
              <a:cs typeface="Arial"/>
            </a:endParaRPr>
          </a:p>
          <a:p>
            <a:pPr marL="588010">
              <a:lnSpc>
                <a:spcPct val="100000"/>
              </a:lnSpc>
              <a:spcBef>
                <a:spcPts val="944"/>
              </a:spcBef>
            </a:pPr>
            <a:r>
              <a:rPr sz="1600" b="1" spc="-5" dirty="0">
                <a:solidFill>
                  <a:srgbClr val="003380"/>
                </a:solidFill>
                <a:latin typeface="Liberation Sans Narrow"/>
                <a:cs typeface="Liberation Sans Narrow"/>
              </a:rPr>
              <a:t>Bert</a:t>
            </a:r>
            <a:r>
              <a:rPr sz="1600" b="1" spc="-10" dirty="0">
                <a:solidFill>
                  <a:srgbClr val="003380"/>
                </a:solidFill>
                <a:latin typeface="Liberation Sans Narrow"/>
                <a:cs typeface="Liberation Sans Narrow"/>
              </a:rPr>
              <a:t> </a:t>
            </a:r>
            <a:r>
              <a:rPr sz="1600" b="1" spc="-5" dirty="0">
                <a:solidFill>
                  <a:srgbClr val="003380"/>
                </a:solidFill>
                <a:latin typeface="Liberation Sans Narrow"/>
                <a:cs typeface="Liberation Sans Narrow"/>
              </a:rPr>
              <a:t>Struis</a:t>
            </a:r>
            <a:endParaRPr sz="1600">
              <a:latin typeface="Liberation Sans Narrow"/>
              <a:cs typeface="Liberation Sans Narrow"/>
            </a:endParaRPr>
          </a:p>
          <a:p>
            <a:pPr marR="215900" algn="ctr">
              <a:lnSpc>
                <a:spcPct val="100000"/>
              </a:lnSpc>
              <a:spcBef>
                <a:spcPts val="1365"/>
              </a:spcBef>
            </a:pPr>
            <a:r>
              <a:rPr sz="1400" b="1" spc="-195" dirty="0">
                <a:solidFill>
                  <a:srgbClr val="FFFFFF"/>
                </a:solidFill>
                <a:latin typeface="Arial"/>
                <a:cs typeface="Arial"/>
              </a:rPr>
              <a:t>EXPORT</a:t>
            </a:r>
            <a:endParaRPr sz="1400">
              <a:latin typeface="Arial"/>
              <a:cs typeface="Arial"/>
            </a:endParaRPr>
          </a:p>
          <a:p>
            <a:pPr>
              <a:lnSpc>
                <a:spcPct val="100000"/>
              </a:lnSpc>
            </a:pPr>
            <a:endParaRPr sz="1400">
              <a:latin typeface="Times New Roman"/>
              <a:cs typeface="Times New Roman"/>
            </a:endParaRPr>
          </a:p>
          <a:p>
            <a:pPr>
              <a:lnSpc>
                <a:spcPct val="100000"/>
              </a:lnSpc>
              <a:spcBef>
                <a:spcPts val="35"/>
              </a:spcBef>
            </a:pPr>
            <a:endParaRPr sz="1150">
              <a:latin typeface="Times New Roman"/>
              <a:cs typeface="Times New Roman"/>
            </a:endParaRPr>
          </a:p>
          <a:p>
            <a:pPr marL="146050">
              <a:lnSpc>
                <a:spcPct val="100000"/>
              </a:lnSpc>
            </a:pPr>
            <a:r>
              <a:rPr sz="1200" spc="-35" dirty="0">
                <a:latin typeface="Arial"/>
                <a:cs typeface="Arial"/>
              </a:rPr>
              <a:t>Twentepoort </a:t>
            </a:r>
            <a:r>
              <a:rPr sz="1200" spc="-70" dirty="0">
                <a:latin typeface="Arial"/>
                <a:cs typeface="Arial"/>
              </a:rPr>
              <a:t>West</a:t>
            </a:r>
            <a:r>
              <a:rPr sz="1200" spc="-120" dirty="0">
                <a:latin typeface="Arial"/>
                <a:cs typeface="Arial"/>
              </a:rPr>
              <a:t> </a:t>
            </a:r>
            <a:r>
              <a:rPr sz="1200" spc="-60" dirty="0">
                <a:latin typeface="Arial"/>
                <a:cs typeface="Arial"/>
              </a:rPr>
              <a:t>21</a:t>
            </a:r>
            <a:endParaRPr sz="1200">
              <a:latin typeface="Arial"/>
              <a:cs typeface="Arial"/>
            </a:endParaRPr>
          </a:p>
          <a:p>
            <a:pPr marL="146050">
              <a:lnSpc>
                <a:spcPct val="100000"/>
              </a:lnSpc>
            </a:pPr>
            <a:r>
              <a:rPr sz="1200" spc="-60" dirty="0">
                <a:latin typeface="Arial"/>
                <a:cs typeface="Arial"/>
              </a:rPr>
              <a:t>7609 </a:t>
            </a:r>
            <a:r>
              <a:rPr sz="1200" spc="-175" dirty="0">
                <a:latin typeface="Arial"/>
                <a:cs typeface="Arial"/>
              </a:rPr>
              <a:t>RD</a:t>
            </a:r>
            <a:r>
              <a:rPr sz="1200" spc="-65" dirty="0">
                <a:latin typeface="Arial"/>
                <a:cs typeface="Arial"/>
              </a:rPr>
              <a:t> </a:t>
            </a:r>
            <a:r>
              <a:rPr sz="1200" spc="-40" dirty="0">
                <a:latin typeface="Arial"/>
                <a:cs typeface="Arial"/>
              </a:rPr>
              <a:t>Almelo</a:t>
            </a:r>
            <a:endParaRPr sz="1200">
              <a:latin typeface="Arial"/>
              <a:cs typeface="Arial"/>
            </a:endParaRPr>
          </a:p>
          <a:p>
            <a:pPr marL="146050">
              <a:lnSpc>
                <a:spcPct val="100000"/>
              </a:lnSpc>
            </a:pPr>
            <a:r>
              <a:rPr sz="1200" spc="-90" dirty="0">
                <a:latin typeface="Arial"/>
                <a:cs typeface="Arial"/>
              </a:rPr>
              <a:t>Tel. </a:t>
            </a:r>
            <a:r>
              <a:rPr sz="1200" spc="-80" dirty="0">
                <a:latin typeface="Arial"/>
                <a:cs typeface="Arial"/>
              </a:rPr>
              <a:t>+31</a:t>
            </a:r>
            <a:r>
              <a:rPr sz="1200" spc="-35" dirty="0">
                <a:latin typeface="Arial"/>
                <a:cs typeface="Arial"/>
              </a:rPr>
              <a:t> </a:t>
            </a:r>
            <a:r>
              <a:rPr sz="1200" spc="-55" dirty="0">
                <a:latin typeface="Arial"/>
                <a:cs typeface="Arial"/>
              </a:rPr>
              <a:t>(0)546-828157</a:t>
            </a:r>
            <a:endParaRPr sz="1200">
              <a:latin typeface="Arial"/>
              <a:cs typeface="Arial"/>
            </a:endParaRPr>
          </a:p>
          <a:p>
            <a:pPr marL="146050">
              <a:lnSpc>
                <a:spcPct val="100000"/>
              </a:lnSpc>
            </a:pPr>
            <a:r>
              <a:rPr sz="1200" spc="-50" dirty="0">
                <a:latin typeface="Arial"/>
                <a:cs typeface="Arial"/>
                <a:hlinkClick r:id="rId8"/>
              </a:rPr>
              <a:t>Email:ajm.struis@home.nl</a:t>
            </a:r>
            <a:endParaRPr sz="1200">
              <a:latin typeface="Arial"/>
              <a:cs typeface="Arial"/>
            </a:endParaRPr>
          </a:p>
        </p:txBody>
      </p:sp>
      <p:sp>
        <p:nvSpPr>
          <p:cNvPr id="27" name="object 27"/>
          <p:cNvSpPr/>
          <p:nvPr/>
        </p:nvSpPr>
        <p:spPr>
          <a:xfrm>
            <a:off x="803148" y="5362955"/>
            <a:ext cx="3322320" cy="243840"/>
          </a:xfrm>
          <a:custGeom>
            <a:avLst/>
            <a:gdLst/>
            <a:ahLst/>
            <a:cxnLst/>
            <a:rect l="l" t="t" r="r" b="b"/>
            <a:pathLst>
              <a:path w="3322320" h="243839">
                <a:moveTo>
                  <a:pt x="0" y="243839"/>
                </a:moveTo>
                <a:lnTo>
                  <a:pt x="3322320" y="243839"/>
                </a:lnTo>
                <a:lnTo>
                  <a:pt x="3322320" y="0"/>
                </a:lnTo>
                <a:lnTo>
                  <a:pt x="0" y="0"/>
                </a:lnTo>
                <a:lnTo>
                  <a:pt x="0" y="243839"/>
                </a:lnTo>
                <a:close/>
              </a:path>
            </a:pathLst>
          </a:custGeom>
          <a:solidFill>
            <a:srgbClr val="000066"/>
          </a:solidFill>
        </p:spPr>
        <p:txBody>
          <a:bodyPr wrap="square" lIns="0" tIns="0" rIns="0" bIns="0" rtlCol="0"/>
          <a:lstStyle/>
          <a:p>
            <a:endParaRPr/>
          </a:p>
        </p:txBody>
      </p:sp>
      <p:sp>
        <p:nvSpPr>
          <p:cNvPr id="28" name="object 28"/>
          <p:cNvSpPr/>
          <p:nvPr/>
        </p:nvSpPr>
        <p:spPr>
          <a:xfrm>
            <a:off x="803148" y="5362955"/>
            <a:ext cx="3322320" cy="243840"/>
          </a:xfrm>
          <a:custGeom>
            <a:avLst/>
            <a:gdLst/>
            <a:ahLst/>
            <a:cxnLst/>
            <a:rect l="l" t="t" r="r" b="b"/>
            <a:pathLst>
              <a:path w="3322320" h="243839">
                <a:moveTo>
                  <a:pt x="0" y="234696"/>
                </a:moveTo>
                <a:lnTo>
                  <a:pt x="0" y="243840"/>
                </a:lnTo>
                <a:lnTo>
                  <a:pt x="9143" y="243840"/>
                </a:lnTo>
                <a:lnTo>
                  <a:pt x="0" y="234696"/>
                </a:lnTo>
                <a:close/>
              </a:path>
              <a:path w="3322320" h="243839">
                <a:moveTo>
                  <a:pt x="9143" y="0"/>
                </a:moveTo>
                <a:lnTo>
                  <a:pt x="0" y="9144"/>
                </a:lnTo>
                <a:lnTo>
                  <a:pt x="0" y="234696"/>
                </a:lnTo>
                <a:lnTo>
                  <a:pt x="9143" y="243840"/>
                </a:lnTo>
                <a:lnTo>
                  <a:pt x="9143" y="0"/>
                </a:lnTo>
                <a:close/>
              </a:path>
              <a:path w="3322320" h="243839">
                <a:moveTo>
                  <a:pt x="3313176" y="234696"/>
                </a:moveTo>
                <a:lnTo>
                  <a:pt x="9143" y="234696"/>
                </a:lnTo>
                <a:lnTo>
                  <a:pt x="9143" y="243840"/>
                </a:lnTo>
                <a:lnTo>
                  <a:pt x="3313176" y="243840"/>
                </a:lnTo>
                <a:lnTo>
                  <a:pt x="3313176" y="234696"/>
                </a:lnTo>
                <a:close/>
              </a:path>
              <a:path w="3322320" h="243839">
                <a:moveTo>
                  <a:pt x="3313176" y="0"/>
                </a:moveTo>
                <a:lnTo>
                  <a:pt x="3313176" y="243840"/>
                </a:lnTo>
                <a:lnTo>
                  <a:pt x="3322319" y="234696"/>
                </a:lnTo>
                <a:lnTo>
                  <a:pt x="3322319" y="9144"/>
                </a:lnTo>
                <a:lnTo>
                  <a:pt x="3313176" y="0"/>
                </a:lnTo>
                <a:close/>
              </a:path>
              <a:path w="3322320" h="243839">
                <a:moveTo>
                  <a:pt x="3322319" y="234696"/>
                </a:moveTo>
                <a:lnTo>
                  <a:pt x="3313176" y="243840"/>
                </a:lnTo>
                <a:lnTo>
                  <a:pt x="3322319" y="243840"/>
                </a:lnTo>
                <a:lnTo>
                  <a:pt x="3322319" y="234696"/>
                </a:lnTo>
                <a:close/>
              </a:path>
              <a:path w="3322320" h="243839">
                <a:moveTo>
                  <a:pt x="9143" y="0"/>
                </a:moveTo>
                <a:lnTo>
                  <a:pt x="0" y="0"/>
                </a:lnTo>
                <a:lnTo>
                  <a:pt x="0" y="9144"/>
                </a:lnTo>
                <a:lnTo>
                  <a:pt x="9143" y="0"/>
                </a:lnTo>
                <a:close/>
              </a:path>
              <a:path w="3322320" h="243839">
                <a:moveTo>
                  <a:pt x="3313176" y="0"/>
                </a:moveTo>
                <a:lnTo>
                  <a:pt x="9143" y="0"/>
                </a:lnTo>
                <a:lnTo>
                  <a:pt x="9143" y="9144"/>
                </a:lnTo>
                <a:lnTo>
                  <a:pt x="3313176" y="9144"/>
                </a:lnTo>
                <a:lnTo>
                  <a:pt x="3313176" y="0"/>
                </a:lnTo>
                <a:close/>
              </a:path>
              <a:path w="3322320" h="243839">
                <a:moveTo>
                  <a:pt x="3322319" y="0"/>
                </a:moveTo>
                <a:lnTo>
                  <a:pt x="3313176" y="0"/>
                </a:lnTo>
                <a:lnTo>
                  <a:pt x="3322319" y="9144"/>
                </a:lnTo>
                <a:lnTo>
                  <a:pt x="3322319" y="0"/>
                </a:lnTo>
                <a:close/>
              </a:path>
            </a:pathLst>
          </a:custGeom>
          <a:solidFill>
            <a:srgbClr val="000000"/>
          </a:solidFill>
        </p:spPr>
        <p:txBody>
          <a:bodyPr wrap="square" lIns="0" tIns="0" rIns="0" bIns="0" rtlCol="0"/>
          <a:lstStyle/>
          <a:p>
            <a:endParaRPr/>
          </a:p>
        </p:txBody>
      </p:sp>
      <p:sp>
        <p:nvSpPr>
          <p:cNvPr id="29" name="object 29"/>
          <p:cNvSpPr txBox="1"/>
          <p:nvPr/>
        </p:nvSpPr>
        <p:spPr>
          <a:xfrm>
            <a:off x="803148" y="5385054"/>
            <a:ext cx="3322320" cy="177800"/>
          </a:xfrm>
          <a:prstGeom prst="rect">
            <a:avLst/>
          </a:prstGeom>
        </p:spPr>
        <p:txBody>
          <a:bodyPr vert="horz" wrap="square" lIns="0" tIns="12065" rIns="0" bIns="0" rtlCol="0">
            <a:spAutoFit/>
          </a:bodyPr>
          <a:lstStyle/>
          <a:p>
            <a:pPr marL="71755">
              <a:lnSpc>
                <a:spcPct val="100000"/>
              </a:lnSpc>
              <a:spcBef>
                <a:spcPts val="95"/>
              </a:spcBef>
            </a:pPr>
            <a:r>
              <a:rPr sz="1000" spc="-5" dirty="0">
                <a:solidFill>
                  <a:srgbClr val="CCEBFF"/>
                </a:solidFill>
                <a:latin typeface="Arial"/>
                <a:cs typeface="Arial"/>
              </a:rPr>
              <a:t>Bekijk ons gevarieerd aanbod op</a:t>
            </a:r>
            <a:r>
              <a:rPr sz="1000" spc="-45" dirty="0">
                <a:solidFill>
                  <a:srgbClr val="CCEBFF"/>
                </a:solidFill>
                <a:latin typeface="Arial"/>
                <a:cs typeface="Arial"/>
              </a:rPr>
              <a:t> </a:t>
            </a:r>
            <a:r>
              <a:rPr sz="1000" spc="-5" dirty="0">
                <a:solidFill>
                  <a:srgbClr val="CCEBFF"/>
                </a:solidFill>
                <a:latin typeface="Arial"/>
                <a:cs typeface="Arial"/>
                <a:hlinkClick r:id="rId3"/>
              </a:rPr>
              <a:t>www.feenstrarijnlijn.nl</a:t>
            </a:r>
            <a:endParaRPr sz="1000">
              <a:latin typeface="Arial"/>
              <a:cs typeface="Arial"/>
            </a:endParaRPr>
          </a:p>
        </p:txBody>
      </p:sp>
      <p:sp>
        <p:nvSpPr>
          <p:cNvPr id="30" name="object 30"/>
          <p:cNvSpPr/>
          <p:nvPr/>
        </p:nvSpPr>
        <p:spPr>
          <a:xfrm>
            <a:off x="2898648" y="7310628"/>
            <a:ext cx="3741420" cy="1923288"/>
          </a:xfrm>
          <a:prstGeom prst="rect">
            <a:avLst/>
          </a:prstGeom>
          <a:blipFill>
            <a:blip r:embed="rId9" cstate="print"/>
            <a:stretch>
              <a:fillRect/>
            </a:stretch>
          </a:blipFill>
        </p:spPr>
        <p:txBody>
          <a:bodyPr wrap="square" lIns="0" tIns="0" rIns="0" bIns="0" rtlCol="0"/>
          <a:lstStyle/>
          <a:p>
            <a:endParaRPr/>
          </a:p>
        </p:txBody>
      </p:sp>
      <p:sp>
        <p:nvSpPr>
          <p:cNvPr id="31" name="object 31"/>
          <p:cNvSpPr/>
          <p:nvPr/>
        </p:nvSpPr>
        <p:spPr>
          <a:xfrm>
            <a:off x="4508335" y="2504209"/>
            <a:ext cx="1878349" cy="1659423"/>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6858000" cy="9906000"/>
          </a:xfrm>
          <a:custGeom>
            <a:avLst/>
            <a:gdLst/>
            <a:ahLst/>
            <a:cxnLst/>
            <a:rect l="l" t="t" r="r" b="b"/>
            <a:pathLst>
              <a:path w="6858000" h="9906000">
                <a:moveTo>
                  <a:pt x="0" y="9906000"/>
                </a:moveTo>
                <a:lnTo>
                  <a:pt x="6858000" y="9906000"/>
                </a:lnTo>
                <a:lnTo>
                  <a:pt x="6858000" y="0"/>
                </a:lnTo>
                <a:lnTo>
                  <a:pt x="0" y="0"/>
                </a:lnTo>
                <a:lnTo>
                  <a:pt x="0" y="9906000"/>
                </a:lnTo>
                <a:close/>
              </a:path>
            </a:pathLst>
          </a:custGeom>
          <a:ln w="12192">
            <a:solidFill>
              <a:srgbClr val="235A23"/>
            </a:solidFill>
          </a:ln>
        </p:spPr>
        <p:txBody>
          <a:bodyPr wrap="square" lIns="0" tIns="0" rIns="0" bIns="0" rtlCol="0"/>
          <a:lstStyle/>
          <a:p>
            <a:endParaRPr/>
          </a:p>
        </p:txBody>
      </p:sp>
      <p:sp>
        <p:nvSpPr>
          <p:cNvPr id="3" name="object 3"/>
          <p:cNvSpPr/>
          <p:nvPr/>
        </p:nvSpPr>
        <p:spPr>
          <a:xfrm>
            <a:off x="1380744" y="1714500"/>
            <a:ext cx="4097020" cy="7473950"/>
          </a:xfrm>
          <a:custGeom>
            <a:avLst/>
            <a:gdLst/>
            <a:ahLst/>
            <a:cxnLst/>
            <a:rect l="l" t="t" r="r" b="b"/>
            <a:pathLst>
              <a:path w="4097020" h="7473950">
                <a:moveTo>
                  <a:pt x="0" y="7473696"/>
                </a:moveTo>
                <a:lnTo>
                  <a:pt x="4096511" y="7473696"/>
                </a:lnTo>
                <a:lnTo>
                  <a:pt x="4096511" y="0"/>
                </a:lnTo>
                <a:lnTo>
                  <a:pt x="0" y="0"/>
                </a:lnTo>
                <a:lnTo>
                  <a:pt x="0" y="7473696"/>
                </a:lnTo>
                <a:close/>
              </a:path>
            </a:pathLst>
          </a:custGeom>
          <a:solidFill>
            <a:srgbClr val="8FAADC"/>
          </a:solidFill>
        </p:spPr>
        <p:txBody>
          <a:bodyPr wrap="square" lIns="0" tIns="0" rIns="0" bIns="0" rtlCol="0"/>
          <a:lstStyle/>
          <a:p>
            <a:endParaRPr/>
          </a:p>
        </p:txBody>
      </p:sp>
      <p:sp>
        <p:nvSpPr>
          <p:cNvPr id="4" name="object 4"/>
          <p:cNvSpPr txBox="1"/>
          <p:nvPr/>
        </p:nvSpPr>
        <p:spPr>
          <a:xfrm>
            <a:off x="1460119" y="1863598"/>
            <a:ext cx="3132455" cy="7213600"/>
          </a:xfrm>
          <a:prstGeom prst="rect">
            <a:avLst/>
          </a:prstGeom>
        </p:spPr>
        <p:txBody>
          <a:bodyPr vert="horz" wrap="square" lIns="0" tIns="12065" rIns="0" bIns="0" rtlCol="0">
            <a:spAutoFit/>
          </a:bodyPr>
          <a:lstStyle/>
          <a:p>
            <a:pPr marL="12700" marR="1139190">
              <a:lnSpc>
                <a:spcPct val="100000"/>
              </a:lnSpc>
              <a:spcBef>
                <a:spcPts val="95"/>
              </a:spcBef>
            </a:pPr>
            <a:r>
              <a:rPr sz="1600" b="1" dirty="0">
                <a:solidFill>
                  <a:srgbClr val="FFFFFF"/>
                </a:solidFill>
                <a:latin typeface="Times New Roman"/>
                <a:cs typeface="Times New Roman"/>
              </a:rPr>
              <a:t>Jan, </a:t>
            </a:r>
            <a:r>
              <a:rPr sz="1600" b="1" spc="-10" dirty="0">
                <a:solidFill>
                  <a:srgbClr val="FFFFFF"/>
                </a:solidFill>
                <a:latin typeface="Times New Roman"/>
                <a:cs typeface="Times New Roman"/>
              </a:rPr>
              <a:t>Kokke,</a:t>
            </a:r>
            <a:r>
              <a:rPr sz="1600" b="1" spc="-70" dirty="0">
                <a:solidFill>
                  <a:srgbClr val="FFFFFF"/>
                </a:solidFill>
                <a:latin typeface="Times New Roman"/>
                <a:cs typeface="Times New Roman"/>
              </a:rPr>
              <a:t> </a:t>
            </a:r>
            <a:r>
              <a:rPr sz="1600" b="1" spc="-20" dirty="0">
                <a:solidFill>
                  <a:srgbClr val="FFFFFF"/>
                </a:solidFill>
                <a:latin typeface="Times New Roman"/>
                <a:cs typeface="Times New Roman"/>
              </a:rPr>
              <a:t>Voorzitter  </a:t>
            </a:r>
            <a:r>
              <a:rPr sz="1600" b="1" spc="-5" dirty="0">
                <a:solidFill>
                  <a:srgbClr val="FFFFFF"/>
                </a:solidFill>
                <a:latin typeface="Times New Roman"/>
                <a:cs typeface="Times New Roman"/>
              </a:rPr>
              <a:t>Bruinissestraat</a:t>
            </a:r>
            <a:r>
              <a:rPr sz="1600" b="1" spc="10" dirty="0">
                <a:solidFill>
                  <a:srgbClr val="FFFFFF"/>
                </a:solidFill>
                <a:latin typeface="Times New Roman"/>
                <a:cs typeface="Times New Roman"/>
              </a:rPr>
              <a:t> </a:t>
            </a:r>
            <a:r>
              <a:rPr sz="1600" b="1" dirty="0">
                <a:solidFill>
                  <a:srgbClr val="FFFFFF"/>
                </a:solidFill>
                <a:latin typeface="Times New Roman"/>
                <a:cs typeface="Times New Roman"/>
              </a:rPr>
              <a:t>28</a:t>
            </a:r>
            <a:endParaRPr sz="1600">
              <a:latin typeface="Times New Roman"/>
              <a:cs typeface="Times New Roman"/>
            </a:endParaRPr>
          </a:p>
          <a:p>
            <a:pPr marL="12700">
              <a:lnSpc>
                <a:spcPct val="100000"/>
              </a:lnSpc>
            </a:pPr>
            <a:r>
              <a:rPr sz="1600" b="1" dirty="0">
                <a:solidFill>
                  <a:srgbClr val="FFFFFF"/>
                </a:solidFill>
                <a:latin typeface="Times New Roman"/>
                <a:cs typeface="Times New Roman"/>
              </a:rPr>
              <a:t>6845 </a:t>
            </a:r>
            <a:r>
              <a:rPr sz="1600" b="1" spc="-5" dirty="0">
                <a:solidFill>
                  <a:srgbClr val="FFFFFF"/>
                </a:solidFill>
                <a:latin typeface="Times New Roman"/>
                <a:cs typeface="Times New Roman"/>
              </a:rPr>
              <a:t>BB</a:t>
            </a:r>
            <a:r>
              <a:rPr sz="1600" b="1" spc="-114" dirty="0">
                <a:solidFill>
                  <a:srgbClr val="FFFFFF"/>
                </a:solidFill>
                <a:latin typeface="Times New Roman"/>
                <a:cs typeface="Times New Roman"/>
              </a:rPr>
              <a:t> </a:t>
            </a:r>
            <a:r>
              <a:rPr sz="1600" b="1" spc="-5" dirty="0">
                <a:solidFill>
                  <a:srgbClr val="FFFFFF"/>
                </a:solidFill>
                <a:latin typeface="Times New Roman"/>
                <a:cs typeface="Times New Roman"/>
              </a:rPr>
              <a:t>Arnhem</a:t>
            </a:r>
            <a:endParaRPr sz="1600">
              <a:latin typeface="Times New Roman"/>
              <a:cs typeface="Times New Roman"/>
            </a:endParaRPr>
          </a:p>
          <a:p>
            <a:pPr marL="12700">
              <a:lnSpc>
                <a:spcPct val="100000"/>
              </a:lnSpc>
            </a:pPr>
            <a:r>
              <a:rPr sz="1600" b="1" spc="-40" dirty="0">
                <a:solidFill>
                  <a:srgbClr val="FFFFFF"/>
                </a:solidFill>
                <a:latin typeface="Times New Roman"/>
                <a:cs typeface="Times New Roman"/>
              </a:rPr>
              <a:t>Tel.</a:t>
            </a:r>
            <a:r>
              <a:rPr sz="1600" b="1" dirty="0">
                <a:solidFill>
                  <a:srgbClr val="FFFFFF"/>
                </a:solidFill>
                <a:latin typeface="Times New Roman"/>
                <a:cs typeface="Times New Roman"/>
              </a:rPr>
              <a:t> 06-25014785</a:t>
            </a:r>
            <a:endParaRPr sz="1600">
              <a:latin typeface="Times New Roman"/>
              <a:cs typeface="Times New Roman"/>
            </a:endParaRPr>
          </a:p>
          <a:p>
            <a:pPr marL="12700">
              <a:lnSpc>
                <a:spcPct val="100000"/>
              </a:lnSpc>
            </a:pPr>
            <a:r>
              <a:rPr sz="1600" b="1" spc="-5" dirty="0">
                <a:solidFill>
                  <a:srgbClr val="C00000"/>
                </a:solidFill>
                <a:latin typeface="Times New Roman"/>
                <a:cs typeface="Times New Roman"/>
                <a:hlinkClick r:id="rId2"/>
              </a:rPr>
              <a:t>jan_kokke4@msn.com</a:t>
            </a:r>
            <a:endParaRPr sz="1600">
              <a:latin typeface="Times New Roman"/>
              <a:cs typeface="Times New Roman"/>
            </a:endParaRPr>
          </a:p>
          <a:p>
            <a:pPr marL="12700">
              <a:lnSpc>
                <a:spcPct val="100000"/>
              </a:lnSpc>
              <a:spcBef>
                <a:spcPts val="960"/>
              </a:spcBef>
            </a:pPr>
            <a:r>
              <a:rPr sz="1600" b="1" spc="-5" dirty="0">
                <a:solidFill>
                  <a:srgbClr val="FFFFFF"/>
                </a:solidFill>
                <a:latin typeface="Times New Roman"/>
                <a:cs typeface="Times New Roman"/>
              </a:rPr>
              <a:t>Ans </a:t>
            </a:r>
            <a:r>
              <a:rPr sz="1600" b="1" spc="-10" dirty="0">
                <a:solidFill>
                  <a:srgbClr val="FFFFFF"/>
                </a:solidFill>
                <a:latin typeface="Times New Roman"/>
                <a:cs typeface="Times New Roman"/>
              </a:rPr>
              <a:t>Kokke,</a:t>
            </a:r>
            <a:r>
              <a:rPr sz="1600" b="1" spc="30" dirty="0">
                <a:solidFill>
                  <a:srgbClr val="FFFFFF"/>
                </a:solidFill>
                <a:latin typeface="Times New Roman"/>
                <a:cs typeface="Times New Roman"/>
              </a:rPr>
              <a:t> </a:t>
            </a:r>
            <a:r>
              <a:rPr sz="1600" b="1" spc="-5" dirty="0">
                <a:solidFill>
                  <a:srgbClr val="FFFFFF"/>
                </a:solidFill>
                <a:latin typeface="Times New Roman"/>
                <a:cs typeface="Times New Roman"/>
              </a:rPr>
              <a:t>Secretaris</a:t>
            </a:r>
            <a:endParaRPr sz="1600">
              <a:latin typeface="Times New Roman"/>
              <a:cs typeface="Times New Roman"/>
            </a:endParaRPr>
          </a:p>
          <a:p>
            <a:pPr marL="12700">
              <a:lnSpc>
                <a:spcPct val="100000"/>
              </a:lnSpc>
            </a:pPr>
            <a:r>
              <a:rPr sz="1600" b="1" dirty="0">
                <a:solidFill>
                  <a:srgbClr val="FFFFFF"/>
                </a:solidFill>
                <a:latin typeface="Times New Roman"/>
                <a:cs typeface="Times New Roman"/>
              </a:rPr>
              <a:t>Bruinissestraat</a:t>
            </a:r>
            <a:r>
              <a:rPr sz="1600" b="1" spc="10" dirty="0">
                <a:solidFill>
                  <a:srgbClr val="FFFFFF"/>
                </a:solidFill>
                <a:latin typeface="Times New Roman"/>
                <a:cs typeface="Times New Roman"/>
              </a:rPr>
              <a:t> </a:t>
            </a:r>
            <a:r>
              <a:rPr sz="1600" b="1" spc="-5" dirty="0">
                <a:solidFill>
                  <a:srgbClr val="FFFFFF"/>
                </a:solidFill>
                <a:latin typeface="Times New Roman"/>
                <a:cs typeface="Times New Roman"/>
              </a:rPr>
              <a:t>28</a:t>
            </a:r>
            <a:endParaRPr sz="1600">
              <a:latin typeface="Times New Roman"/>
              <a:cs typeface="Times New Roman"/>
            </a:endParaRPr>
          </a:p>
          <a:p>
            <a:pPr marL="12700">
              <a:lnSpc>
                <a:spcPct val="100000"/>
              </a:lnSpc>
            </a:pPr>
            <a:r>
              <a:rPr sz="1600" b="1" dirty="0">
                <a:solidFill>
                  <a:srgbClr val="FFFFFF"/>
                </a:solidFill>
                <a:latin typeface="Times New Roman"/>
                <a:cs typeface="Times New Roman"/>
              </a:rPr>
              <a:t>6845 </a:t>
            </a:r>
            <a:r>
              <a:rPr sz="1600" b="1" spc="-5" dirty="0">
                <a:solidFill>
                  <a:srgbClr val="FFFFFF"/>
                </a:solidFill>
                <a:latin typeface="Times New Roman"/>
                <a:cs typeface="Times New Roman"/>
              </a:rPr>
              <a:t>BB</a:t>
            </a:r>
            <a:r>
              <a:rPr sz="1600" b="1" spc="-114" dirty="0">
                <a:solidFill>
                  <a:srgbClr val="FFFFFF"/>
                </a:solidFill>
                <a:latin typeface="Times New Roman"/>
                <a:cs typeface="Times New Roman"/>
              </a:rPr>
              <a:t> </a:t>
            </a:r>
            <a:r>
              <a:rPr sz="1600" b="1" spc="-5" dirty="0">
                <a:solidFill>
                  <a:srgbClr val="FFFFFF"/>
                </a:solidFill>
                <a:latin typeface="Times New Roman"/>
                <a:cs typeface="Times New Roman"/>
              </a:rPr>
              <a:t>Arnhem</a:t>
            </a:r>
            <a:endParaRPr sz="1600">
              <a:latin typeface="Times New Roman"/>
              <a:cs typeface="Times New Roman"/>
            </a:endParaRPr>
          </a:p>
          <a:p>
            <a:pPr marL="12700">
              <a:lnSpc>
                <a:spcPct val="100000"/>
              </a:lnSpc>
            </a:pPr>
            <a:r>
              <a:rPr sz="1600" b="1" spc="-40" dirty="0">
                <a:solidFill>
                  <a:srgbClr val="FFFFFF"/>
                </a:solidFill>
                <a:latin typeface="Times New Roman"/>
                <a:cs typeface="Times New Roman"/>
              </a:rPr>
              <a:t>Tel.</a:t>
            </a:r>
            <a:r>
              <a:rPr sz="1600" b="1" dirty="0">
                <a:solidFill>
                  <a:srgbClr val="FFFFFF"/>
                </a:solidFill>
                <a:latin typeface="Times New Roman"/>
                <a:cs typeface="Times New Roman"/>
              </a:rPr>
              <a:t> 06-15357617</a:t>
            </a:r>
            <a:endParaRPr sz="1600">
              <a:latin typeface="Times New Roman"/>
              <a:cs typeface="Times New Roman"/>
            </a:endParaRPr>
          </a:p>
          <a:p>
            <a:pPr marL="12700">
              <a:lnSpc>
                <a:spcPct val="100000"/>
              </a:lnSpc>
            </a:pPr>
            <a:r>
              <a:rPr sz="1600" b="1" spc="-5" dirty="0">
                <a:solidFill>
                  <a:srgbClr val="C00000"/>
                </a:solidFill>
                <a:latin typeface="Times New Roman"/>
                <a:cs typeface="Times New Roman"/>
                <a:hlinkClick r:id="rId3"/>
              </a:rPr>
              <a:t>akokke_7@hotmail.com</a:t>
            </a:r>
            <a:endParaRPr sz="1600">
              <a:latin typeface="Times New Roman"/>
              <a:cs typeface="Times New Roman"/>
            </a:endParaRPr>
          </a:p>
          <a:p>
            <a:pPr marL="12700" marR="162560">
              <a:lnSpc>
                <a:spcPct val="100000"/>
              </a:lnSpc>
              <a:spcBef>
                <a:spcPts val="960"/>
              </a:spcBef>
            </a:pPr>
            <a:r>
              <a:rPr sz="1600" b="1" spc="-5" dirty="0">
                <a:solidFill>
                  <a:srgbClr val="FFFFFF"/>
                </a:solidFill>
                <a:latin typeface="Times New Roman"/>
                <a:cs typeface="Times New Roman"/>
              </a:rPr>
              <a:t>Hans Peltenburg, Penningmeester  Lopikerhof</a:t>
            </a:r>
            <a:r>
              <a:rPr sz="1600" b="1" dirty="0">
                <a:solidFill>
                  <a:srgbClr val="FFFFFF"/>
                </a:solidFill>
                <a:latin typeface="Times New Roman"/>
                <a:cs typeface="Times New Roman"/>
              </a:rPr>
              <a:t> 14</a:t>
            </a:r>
            <a:endParaRPr sz="1600">
              <a:latin typeface="Times New Roman"/>
              <a:cs typeface="Times New Roman"/>
            </a:endParaRPr>
          </a:p>
          <a:p>
            <a:pPr marL="12700">
              <a:lnSpc>
                <a:spcPct val="100000"/>
              </a:lnSpc>
            </a:pPr>
            <a:r>
              <a:rPr sz="1600" b="1" dirty="0">
                <a:solidFill>
                  <a:srgbClr val="FFFFFF"/>
                </a:solidFill>
                <a:latin typeface="Times New Roman"/>
                <a:cs typeface="Times New Roman"/>
              </a:rPr>
              <a:t>2871 </a:t>
            </a:r>
            <a:r>
              <a:rPr sz="1600" b="1" spc="-5" dirty="0">
                <a:solidFill>
                  <a:srgbClr val="FFFFFF"/>
                </a:solidFill>
                <a:latin typeface="Times New Roman"/>
                <a:cs typeface="Times New Roman"/>
              </a:rPr>
              <a:t>PV</a:t>
            </a:r>
            <a:r>
              <a:rPr sz="1600" b="1" spc="340" dirty="0">
                <a:solidFill>
                  <a:srgbClr val="FFFFFF"/>
                </a:solidFill>
                <a:latin typeface="Times New Roman"/>
                <a:cs typeface="Times New Roman"/>
              </a:rPr>
              <a:t> </a:t>
            </a:r>
            <a:r>
              <a:rPr sz="1600" b="1" spc="-5" dirty="0">
                <a:solidFill>
                  <a:srgbClr val="FFFFFF"/>
                </a:solidFill>
                <a:latin typeface="Times New Roman"/>
                <a:cs typeface="Times New Roman"/>
              </a:rPr>
              <a:t>Schoonhoven</a:t>
            </a:r>
            <a:endParaRPr sz="1600">
              <a:latin typeface="Times New Roman"/>
              <a:cs typeface="Times New Roman"/>
            </a:endParaRPr>
          </a:p>
          <a:p>
            <a:pPr marL="12700">
              <a:lnSpc>
                <a:spcPct val="100000"/>
              </a:lnSpc>
            </a:pPr>
            <a:r>
              <a:rPr sz="1600" b="1" spc="-30" dirty="0">
                <a:solidFill>
                  <a:srgbClr val="FFFFFF"/>
                </a:solidFill>
                <a:latin typeface="Times New Roman"/>
                <a:cs typeface="Times New Roman"/>
              </a:rPr>
              <a:t>Tel.:</a:t>
            </a:r>
            <a:r>
              <a:rPr sz="1600" b="1" spc="5" dirty="0">
                <a:solidFill>
                  <a:srgbClr val="FFFFFF"/>
                </a:solidFill>
                <a:latin typeface="Times New Roman"/>
                <a:cs typeface="Times New Roman"/>
              </a:rPr>
              <a:t> </a:t>
            </a:r>
            <a:r>
              <a:rPr sz="1600" b="1" dirty="0">
                <a:solidFill>
                  <a:srgbClr val="FFFFFF"/>
                </a:solidFill>
                <a:latin typeface="Times New Roman"/>
                <a:cs typeface="Times New Roman"/>
              </a:rPr>
              <a:t>06-12852616</a:t>
            </a:r>
            <a:endParaRPr sz="1600">
              <a:latin typeface="Times New Roman"/>
              <a:cs typeface="Times New Roman"/>
            </a:endParaRPr>
          </a:p>
          <a:p>
            <a:pPr marL="12700">
              <a:lnSpc>
                <a:spcPct val="100000"/>
              </a:lnSpc>
              <a:spcBef>
                <a:spcPts val="5"/>
              </a:spcBef>
            </a:pPr>
            <a:r>
              <a:rPr sz="1600" b="1" spc="-5" dirty="0">
                <a:solidFill>
                  <a:srgbClr val="C00000"/>
                </a:solidFill>
                <a:latin typeface="Times New Roman"/>
                <a:cs typeface="Times New Roman"/>
                <a:hlinkClick r:id="rId4"/>
              </a:rPr>
              <a:t>js.peltenburg@hccnet.nl</a:t>
            </a:r>
            <a:endParaRPr sz="1600">
              <a:latin typeface="Times New Roman"/>
              <a:cs typeface="Times New Roman"/>
            </a:endParaRPr>
          </a:p>
          <a:p>
            <a:pPr marL="12700" marR="870585">
              <a:lnSpc>
                <a:spcPct val="100000"/>
              </a:lnSpc>
              <a:spcBef>
                <a:spcPts val="960"/>
              </a:spcBef>
            </a:pPr>
            <a:r>
              <a:rPr sz="1600" b="1" dirty="0">
                <a:solidFill>
                  <a:srgbClr val="FFFFFF"/>
                </a:solidFill>
                <a:latin typeface="Times New Roman"/>
                <a:cs typeface="Times New Roman"/>
              </a:rPr>
              <a:t>Jan Jacobs, </a:t>
            </a:r>
            <a:r>
              <a:rPr sz="1600" b="1" spc="-5" dirty="0">
                <a:solidFill>
                  <a:srgbClr val="FFFFFF"/>
                </a:solidFill>
                <a:latin typeface="Times New Roman"/>
                <a:cs typeface="Times New Roman"/>
              </a:rPr>
              <a:t>Bestuurslid  Bornebroeksestraat</a:t>
            </a:r>
            <a:r>
              <a:rPr sz="1600" b="1" spc="-40" dirty="0">
                <a:solidFill>
                  <a:srgbClr val="FFFFFF"/>
                </a:solidFill>
                <a:latin typeface="Times New Roman"/>
                <a:cs typeface="Times New Roman"/>
              </a:rPr>
              <a:t> </a:t>
            </a:r>
            <a:r>
              <a:rPr sz="1600" b="1" dirty="0">
                <a:solidFill>
                  <a:srgbClr val="FFFFFF"/>
                </a:solidFill>
                <a:latin typeface="Times New Roman"/>
                <a:cs typeface="Times New Roman"/>
              </a:rPr>
              <a:t>66-26</a:t>
            </a:r>
            <a:endParaRPr sz="1600">
              <a:latin typeface="Times New Roman"/>
              <a:cs typeface="Times New Roman"/>
            </a:endParaRPr>
          </a:p>
          <a:p>
            <a:pPr marL="12700">
              <a:lnSpc>
                <a:spcPts val="1900"/>
              </a:lnSpc>
            </a:pPr>
            <a:r>
              <a:rPr sz="1600" b="1" dirty="0">
                <a:solidFill>
                  <a:srgbClr val="FFFFFF"/>
                </a:solidFill>
                <a:latin typeface="Times New Roman"/>
                <a:cs typeface="Times New Roman"/>
              </a:rPr>
              <a:t>7607 </a:t>
            </a:r>
            <a:r>
              <a:rPr sz="1600" b="1" spc="-5" dirty="0">
                <a:solidFill>
                  <a:srgbClr val="FFFFFF"/>
                </a:solidFill>
                <a:latin typeface="Times New Roman"/>
                <a:cs typeface="Times New Roman"/>
              </a:rPr>
              <a:t>KN</a:t>
            </a:r>
            <a:r>
              <a:rPr sz="1600" b="1" spc="300" dirty="0">
                <a:solidFill>
                  <a:srgbClr val="FFFFFF"/>
                </a:solidFill>
                <a:latin typeface="Times New Roman"/>
                <a:cs typeface="Times New Roman"/>
              </a:rPr>
              <a:t> </a:t>
            </a:r>
            <a:r>
              <a:rPr sz="1600" b="1" spc="-10" dirty="0">
                <a:solidFill>
                  <a:srgbClr val="FFFFFF"/>
                </a:solidFill>
                <a:latin typeface="Times New Roman"/>
                <a:cs typeface="Times New Roman"/>
              </a:rPr>
              <a:t>Almelo</a:t>
            </a:r>
            <a:endParaRPr sz="1600">
              <a:latin typeface="Times New Roman"/>
              <a:cs typeface="Times New Roman"/>
            </a:endParaRPr>
          </a:p>
          <a:p>
            <a:pPr marL="12700">
              <a:lnSpc>
                <a:spcPts val="1900"/>
              </a:lnSpc>
            </a:pPr>
            <a:r>
              <a:rPr sz="1600" b="1" spc="-40" dirty="0">
                <a:solidFill>
                  <a:srgbClr val="FFFFFF"/>
                </a:solidFill>
                <a:latin typeface="Times New Roman"/>
                <a:cs typeface="Times New Roman"/>
              </a:rPr>
              <a:t>Tel. </a:t>
            </a:r>
            <a:r>
              <a:rPr sz="1600" b="1" spc="-5" dirty="0">
                <a:solidFill>
                  <a:srgbClr val="FFFFFF"/>
                </a:solidFill>
                <a:latin typeface="Times New Roman"/>
                <a:cs typeface="Times New Roman"/>
              </a:rPr>
              <a:t>0546 -</a:t>
            </a:r>
            <a:r>
              <a:rPr sz="1600" b="1" spc="30" dirty="0">
                <a:solidFill>
                  <a:srgbClr val="FFFFFF"/>
                </a:solidFill>
                <a:latin typeface="Times New Roman"/>
                <a:cs typeface="Times New Roman"/>
              </a:rPr>
              <a:t> </a:t>
            </a:r>
            <a:r>
              <a:rPr sz="1600" b="1" dirty="0">
                <a:solidFill>
                  <a:srgbClr val="FFFFFF"/>
                </a:solidFill>
                <a:latin typeface="Times New Roman"/>
                <a:cs typeface="Times New Roman"/>
              </a:rPr>
              <a:t>826316</a:t>
            </a:r>
            <a:endParaRPr sz="1600">
              <a:latin typeface="Times New Roman"/>
              <a:cs typeface="Times New Roman"/>
            </a:endParaRPr>
          </a:p>
          <a:p>
            <a:pPr marL="12700">
              <a:lnSpc>
                <a:spcPct val="100000"/>
              </a:lnSpc>
              <a:spcBef>
                <a:spcPts val="35"/>
              </a:spcBef>
            </a:pPr>
            <a:r>
              <a:rPr sz="1600" b="1" spc="-5" dirty="0">
                <a:solidFill>
                  <a:srgbClr val="C00000"/>
                </a:solidFill>
                <a:latin typeface="Times New Roman"/>
                <a:cs typeface="Times New Roman"/>
                <a:hlinkClick r:id="rId5"/>
              </a:rPr>
              <a:t>janjacobs72@gmail.com</a:t>
            </a:r>
            <a:endParaRPr sz="1600">
              <a:latin typeface="Times New Roman"/>
              <a:cs typeface="Times New Roman"/>
            </a:endParaRPr>
          </a:p>
          <a:p>
            <a:pPr>
              <a:lnSpc>
                <a:spcPct val="100000"/>
              </a:lnSpc>
              <a:spcBef>
                <a:spcPts val="20"/>
              </a:spcBef>
            </a:pPr>
            <a:endParaRPr sz="1650">
              <a:latin typeface="Times New Roman"/>
              <a:cs typeface="Times New Roman"/>
            </a:endParaRPr>
          </a:p>
          <a:p>
            <a:pPr marL="12700" marR="118110">
              <a:lnSpc>
                <a:spcPct val="100000"/>
              </a:lnSpc>
              <a:spcBef>
                <a:spcPts val="5"/>
              </a:spcBef>
            </a:pPr>
            <a:r>
              <a:rPr sz="1600" b="1" spc="-5" dirty="0">
                <a:solidFill>
                  <a:srgbClr val="FFFFFF"/>
                </a:solidFill>
                <a:latin typeface="Times New Roman"/>
                <a:cs typeface="Times New Roman"/>
              </a:rPr>
              <a:t>Marijke </a:t>
            </a:r>
            <a:r>
              <a:rPr sz="1600" b="1" dirty="0">
                <a:solidFill>
                  <a:srgbClr val="FFFFFF"/>
                </a:solidFill>
                <a:latin typeface="Times New Roman"/>
                <a:cs typeface="Times New Roman"/>
              </a:rPr>
              <a:t>van </a:t>
            </a:r>
            <a:r>
              <a:rPr sz="1600" b="1" spc="-10" dirty="0">
                <a:solidFill>
                  <a:srgbClr val="FFFFFF"/>
                </a:solidFill>
                <a:latin typeface="Times New Roman"/>
                <a:cs typeface="Times New Roman"/>
              </a:rPr>
              <a:t>Limbeek, </a:t>
            </a:r>
            <a:r>
              <a:rPr sz="1600" b="1" spc="-5" dirty="0">
                <a:solidFill>
                  <a:srgbClr val="FFFFFF"/>
                </a:solidFill>
                <a:latin typeface="Times New Roman"/>
                <a:cs typeface="Times New Roman"/>
              </a:rPr>
              <a:t>Bestuurslid  Larensteinselaan</a:t>
            </a:r>
            <a:r>
              <a:rPr sz="1600" b="1" dirty="0">
                <a:solidFill>
                  <a:srgbClr val="FFFFFF"/>
                </a:solidFill>
                <a:latin typeface="Times New Roman"/>
                <a:cs typeface="Times New Roman"/>
              </a:rPr>
              <a:t> </a:t>
            </a:r>
            <a:r>
              <a:rPr sz="1600" b="1" spc="-5" dirty="0">
                <a:solidFill>
                  <a:srgbClr val="FFFFFF"/>
                </a:solidFill>
                <a:latin typeface="Times New Roman"/>
                <a:cs typeface="Times New Roman"/>
              </a:rPr>
              <a:t>81</a:t>
            </a:r>
            <a:endParaRPr sz="1600">
              <a:latin typeface="Times New Roman"/>
              <a:cs typeface="Times New Roman"/>
            </a:endParaRPr>
          </a:p>
          <a:p>
            <a:pPr marL="12700" marR="1313815">
              <a:lnSpc>
                <a:spcPct val="100000"/>
              </a:lnSpc>
            </a:pPr>
            <a:r>
              <a:rPr sz="1600" b="1" dirty="0">
                <a:solidFill>
                  <a:srgbClr val="FFFFFF"/>
                </a:solidFill>
                <a:latin typeface="Times New Roman"/>
                <a:cs typeface="Times New Roman"/>
              </a:rPr>
              <a:t>6882 </a:t>
            </a:r>
            <a:r>
              <a:rPr sz="1600" b="1" spc="-5" dirty="0">
                <a:solidFill>
                  <a:srgbClr val="FFFFFF"/>
                </a:solidFill>
                <a:latin typeface="Times New Roman"/>
                <a:cs typeface="Times New Roman"/>
              </a:rPr>
              <a:t>CX </a:t>
            </a:r>
            <a:r>
              <a:rPr sz="1600" b="1" spc="-40" dirty="0">
                <a:solidFill>
                  <a:srgbClr val="FFFFFF"/>
                </a:solidFill>
                <a:latin typeface="Times New Roman"/>
                <a:cs typeface="Times New Roman"/>
              </a:rPr>
              <a:t>Velp </a:t>
            </a:r>
            <a:r>
              <a:rPr sz="1600" b="1" spc="-5" dirty="0">
                <a:solidFill>
                  <a:srgbClr val="FFFFFF"/>
                </a:solidFill>
                <a:latin typeface="Times New Roman"/>
                <a:cs typeface="Times New Roman"/>
              </a:rPr>
              <a:t>(Gld.)  </a:t>
            </a:r>
            <a:r>
              <a:rPr sz="1600" b="1" spc="-40" dirty="0">
                <a:solidFill>
                  <a:srgbClr val="FFFFFF"/>
                </a:solidFill>
                <a:latin typeface="Times New Roman"/>
                <a:cs typeface="Times New Roman"/>
              </a:rPr>
              <a:t>Tel.</a:t>
            </a:r>
            <a:r>
              <a:rPr sz="1600" b="1" spc="-5" dirty="0">
                <a:solidFill>
                  <a:srgbClr val="FFFFFF"/>
                </a:solidFill>
                <a:latin typeface="Times New Roman"/>
                <a:cs typeface="Times New Roman"/>
              </a:rPr>
              <a:t> </a:t>
            </a:r>
            <a:r>
              <a:rPr sz="1600" b="1" dirty="0">
                <a:solidFill>
                  <a:srgbClr val="FFFFFF"/>
                </a:solidFill>
                <a:latin typeface="Times New Roman"/>
                <a:cs typeface="Times New Roman"/>
              </a:rPr>
              <a:t>06-52634435</a:t>
            </a:r>
            <a:endParaRPr sz="1600">
              <a:latin typeface="Times New Roman"/>
              <a:cs typeface="Times New Roman"/>
            </a:endParaRPr>
          </a:p>
          <a:p>
            <a:pPr marL="12700">
              <a:lnSpc>
                <a:spcPct val="100000"/>
              </a:lnSpc>
              <a:spcBef>
                <a:spcPts val="195"/>
              </a:spcBef>
            </a:pPr>
            <a:r>
              <a:rPr sz="1600" b="1" spc="-5" dirty="0">
                <a:solidFill>
                  <a:srgbClr val="C00000"/>
                </a:solidFill>
                <a:latin typeface="Times New Roman"/>
                <a:cs typeface="Times New Roman"/>
                <a:hlinkClick r:id="rId6"/>
              </a:rPr>
              <a:t>aj.vanlimbeek@chello.nl</a:t>
            </a:r>
            <a:endParaRPr sz="1600">
              <a:latin typeface="Times New Roman"/>
              <a:cs typeface="Times New Roman"/>
            </a:endParaRPr>
          </a:p>
          <a:p>
            <a:pPr marL="12700">
              <a:lnSpc>
                <a:spcPct val="100000"/>
              </a:lnSpc>
              <a:spcBef>
                <a:spcPts val="1440"/>
              </a:spcBef>
            </a:pPr>
            <a:r>
              <a:rPr sz="1800" dirty="0">
                <a:solidFill>
                  <a:srgbClr val="FFFF00"/>
                </a:solidFill>
                <a:latin typeface="Times New Roman"/>
                <a:cs typeface="Times New Roman"/>
              </a:rPr>
              <a:t>Erelid: </a:t>
            </a:r>
            <a:r>
              <a:rPr sz="1800" spc="-5" dirty="0">
                <a:solidFill>
                  <a:srgbClr val="FFFF00"/>
                </a:solidFill>
                <a:latin typeface="Times New Roman"/>
                <a:cs typeface="Times New Roman"/>
              </a:rPr>
              <a:t>A. </a:t>
            </a:r>
            <a:r>
              <a:rPr sz="1800" dirty="0">
                <a:solidFill>
                  <a:srgbClr val="FFFF00"/>
                </a:solidFill>
                <a:latin typeface="Times New Roman"/>
                <a:cs typeface="Times New Roman"/>
              </a:rPr>
              <a:t>Gerritsen -</a:t>
            </a:r>
            <a:r>
              <a:rPr sz="1800" spc="-185" dirty="0">
                <a:solidFill>
                  <a:srgbClr val="FFFF00"/>
                </a:solidFill>
                <a:latin typeface="Times New Roman"/>
                <a:cs typeface="Times New Roman"/>
              </a:rPr>
              <a:t> </a:t>
            </a:r>
            <a:r>
              <a:rPr sz="1800" dirty="0">
                <a:solidFill>
                  <a:srgbClr val="FFFF00"/>
                </a:solidFill>
                <a:latin typeface="Times New Roman"/>
                <a:cs typeface="Times New Roman"/>
              </a:rPr>
              <a:t>Doetinchem</a:t>
            </a:r>
            <a:endParaRPr sz="1800">
              <a:latin typeface="Times New Roman"/>
              <a:cs typeface="Times New Roman"/>
            </a:endParaRPr>
          </a:p>
        </p:txBody>
      </p:sp>
      <p:sp>
        <p:nvSpPr>
          <p:cNvPr id="5" name="object 5"/>
          <p:cNvSpPr txBox="1"/>
          <p:nvPr/>
        </p:nvSpPr>
        <p:spPr>
          <a:xfrm>
            <a:off x="1380744" y="1162811"/>
            <a:ext cx="972819" cy="368935"/>
          </a:xfrm>
          <a:prstGeom prst="rect">
            <a:avLst/>
          </a:prstGeom>
          <a:solidFill>
            <a:srgbClr val="8FAADC"/>
          </a:solidFill>
          <a:ln w="15239">
            <a:solidFill>
              <a:srgbClr val="2E5496"/>
            </a:solidFill>
          </a:ln>
        </p:spPr>
        <p:txBody>
          <a:bodyPr vert="horz" wrap="square" lIns="0" tIns="29845" rIns="0" bIns="0" rtlCol="0">
            <a:spAutoFit/>
          </a:bodyPr>
          <a:lstStyle/>
          <a:p>
            <a:pPr marL="92075">
              <a:lnSpc>
                <a:spcPct val="100000"/>
              </a:lnSpc>
              <a:spcBef>
                <a:spcPts val="235"/>
              </a:spcBef>
            </a:pPr>
            <a:r>
              <a:rPr sz="1800" b="1" spc="-145" dirty="0">
                <a:solidFill>
                  <a:srgbClr val="FFFFFF"/>
                </a:solidFill>
                <a:latin typeface="Arial"/>
                <a:cs typeface="Arial"/>
              </a:rPr>
              <a:t>Colofon</a:t>
            </a:r>
            <a:endParaRPr sz="18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7680" y="464819"/>
            <a:ext cx="5882640" cy="356572"/>
          </a:xfrm>
          <a:prstGeom prst="rect">
            <a:avLst/>
          </a:prstGeom>
          <a:solidFill>
            <a:srgbClr val="5B9BD4"/>
          </a:solidFill>
          <a:ln w="12192">
            <a:solidFill>
              <a:srgbClr val="001F5F"/>
            </a:solidFill>
          </a:ln>
        </p:spPr>
        <p:txBody>
          <a:bodyPr vert="horz" wrap="square" lIns="0" tIns="0" rIns="0" bIns="0" rtlCol="0">
            <a:spAutoFit/>
          </a:bodyPr>
          <a:lstStyle/>
          <a:p>
            <a:pPr marL="91440">
              <a:lnSpc>
                <a:spcPts val="3060"/>
              </a:lnSpc>
            </a:pPr>
            <a:r>
              <a:rPr sz="2000" b="0" spc="-180" dirty="0">
                <a:solidFill>
                  <a:srgbClr val="FFFFFF"/>
                </a:solidFill>
                <a:latin typeface="Arial"/>
                <a:cs typeface="Arial"/>
              </a:rPr>
              <a:t>Index </a:t>
            </a:r>
            <a:r>
              <a:rPr sz="2000" b="0" spc="-80" dirty="0">
                <a:solidFill>
                  <a:srgbClr val="FFFFFF"/>
                </a:solidFill>
                <a:latin typeface="Arial"/>
                <a:cs typeface="Arial"/>
              </a:rPr>
              <a:t>- </a:t>
            </a:r>
            <a:r>
              <a:rPr sz="2000" b="0" spc="-135" dirty="0">
                <a:solidFill>
                  <a:srgbClr val="FFFFFF"/>
                </a:solidFill>
                <a:latin typeface="Arial"/>
                <a:cs typeface="Arial"/>
              </a:rPr>
              <a:t>Nieuwsbrief </a:t>
            </a:r>
            <a:r>
              <a:rPr sz="2000" b="0" spc="-215" dirty="0">
                <a:solidFill>
                  <a:srgbClr val="FFFFFF"/>
                </a:solidFill>
                <a:latin typeface="Arial"/>
                <a:cs typeface="Arial"/>
              </a:rPr>
              <a:t>Open</a:t>
            </a:r>
            <a:r>
              <a:rPr sz="2000" b="0" spc="-509" dirty="0">
                <a:solidFill>
                  <a:srgbClr val="FFFFFF"/>
                </a:solidFill>
                <a:latin typeface="Arial"/>
                <a:cs typeface="Arial"/>
              </a:rPr>
              <a:t> </a:t>
            </a:r>
            <a:r>
              <a:rPr sz="2000" b="0" spc="-190" dirty="0">
                <a:solidFill>
                  <a:srgbClr val="FFFFFF"/>
                </a:solidFill>
                <a:latin typeface="Arial"/>
                <a:cs typeface="Arial"/>
              </a:rPr>
              <a:t>Kaart</a:t>
            </a:r>
            <a:endParaRPr sz="2000" b="0" dirty="0">
              <a:latin typeface="Arial"/>
              <a:cs typeface="Arial"/>
            </a:endParaRPr>
          </a:p>
        </p:txBody>
      </p:sp>
      <p:graphicFrame>
        <p:nvGraphicFramePr>
          <p:cNvPr id="3" name="object 3"/>
          <p:cNvGraphicFramePr>
            <a:graphicFrameLocks noGrp="1"/>
          </p:cNvGraphicFramePr>
          <p:nvPr>
            <p:extLst>
              <p:ext uri="{D42A27DB-BD31-4B8C-83A1-F6EECF244321}">
                <p14:modId xmlns:p14="http://schemas.microsoft.com/office/powerpoint/2010/main" val="2573118172"/>
              </p:ext>
            </p:extLst>
          </p:nvPr>
        </p:nvGraphicFramePr>
        <p:xfrm>
          <a:off x="481241" y="1155192"/>
          <a:ext cx="5882640" cy="8285987"/>
        </p:xfrm>
        <a:graphic>
          <a:graphicData uri="http://schemas.openxmlformats.org/drawingml/2006/table">
            <a:tbl>
              <a:tblPr firstRow="1" bandRow="1">
                <a:tableStyleId>{2D5ABB26-0587-4C30-8999-92F81FD0307C}</a:tableStyleId>
              </a:tblPr>
              <a:tblGrid>
                <a:gridCol w="5882640">
                  <a:extLst>
                    <a:ext uri="{9D8B030D-6E8A-4147-A177-3AD203B41FA5}">
                      <a16:colId xmlns:a16="http://schemas.microsoft.com/office/drawing/2014/main" val="20000"/>
                    </a:ext>
                  </a:extLst>
                </a:gridCol>
              </a:tblGrid>
              <a:tr h="630319">
                <a:tc>
                  <a:txBody>
                    <a:bodyPr/>
                    <a:lstStyle/>
                    <a:p>
                      <a:pPr marL="97790">
                        <a:lnSpc>
                          <a:spcPct val="100000"/>
                        </a:lnSpc>
                        <a:spcBef>
                          <a:spcPts val="1070"/>
                        </a:spcBef>
                      </a:pPr>
                      <a:r>
                        <a:rPr lang="nl-NL" sz="1600" dirty="0" err="1">
                          <a:solidFill>
                            <a:srgbClr val="FFFFFF"/>
                          </a:solidFill>
                          <a:latin typeface="Arial"/>
                          <a:cs typeface="Arial"/>
                        </a:rPr>
                        <a:t>Brrrr</a:t>
                      </a:r>
                      <a:r>
                        <a:rPr lang="nl-NL" sz="1600" dirty="0">
                          <a:solidFill>
                            <a:srgbClr val="FFFFFF"/>
                          </a:solidFill>
                          <a:latin typeface="Arial"/>
                          <a:cs typeface="Arial"/>
                        </a:rPr>
                        <a:t> … dat is schrikken</a:t>
                      </a:r>
                      <a:endParaRPr sz="1600" dirty="0">
                        <a:latin typeface="Arial"/>
                        <a:cs typeface="Arial"/>
                      </a:endParaRPr>
                    </a:p>
                  </a:txBody>
                  <a:tcPr marL="0" marR="0" marT="1358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extLst>
                  <a:ext uri="{0D108BD9-81ED-4DB2-BD59-A6C34878D82A}">
                    <a16:rowId xmlns:a16="http://schemas.microsoft.com/office/drawing/2014/main" val="10000"/>
                  </a:ext>
                </a:extLst>
              </a:tr>
              <a:tr h="634022">
                <a:tc>
                  <a:txBody>
                    <a:bodyPr/>
                    <a:lstStyle/>
                    <a:p>
                      <a:pPr marL="97790">
                        <a:lnSpc>
                          <a:spcPct val="100000"/>
                        </a:lnSpc>
                        <a:spcBef>
                          <a:spcPts val="1080"/>
                        </a:spcBef>
                      </a:pPr>
                      <a:r>
                        <a:rPr lang="nl-NL" sz="1600" dirty="0">
                          <a:solidFill>
                            <a:schemeClr val="bg1"/>
                          </a:solidFill>
                          <a:latin typeface="Arial"/>
                          <a:cs typeface="Arial"/>
                        </a:rPr>
                        <a:t>Uitnodiging Ledenvergadering (Algemene jaarvergadering)</a:t>
                      </a:r>
                      <a:endParaRPr sz="1600" dirty="0">
                        <a:solidFill>
                          <a:schemeClr val="bg1"/>
                        </a:solidFill>
                        <a:latin typeface="Arial"/>
                        <a:cs typeface="Arial"/>
                      </a:endParaRPr>
                    </a:p>
                  </a:txBody>
                  <a:tcPr marL="0" marR="0" marT="1371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5B9BD4"/>
                    </a:solidFill>
                  </a:tcPr>
                </a:tc>
                <a:extLst>
                  <a:ext uri="{0D108BD9-81ED-4DB2-BD59-A6C34878D82A}">
                    <a16:rowId xmlns:a16="http://schemas.microsoft.com/office/drawing/2014/main" val="10001"/>
                  </a:ext>
                </a:extLst>
              </a:tr>
              <a:tr h="634022">
                <a:tc>
                  <a:txBody>
                    <a:bodyPr/>
                    <a:lstStyle/>
                    <a:p>
                      <a:pPr marL="97790">
                        <a:lnSpc>
                          <a:spcPct val="100000"/>
                        </a:lnSpc>
                        <a:spcBef>
                          <a:spcPts val="1085"/>
                        </a:spcBef>
                      </a:pPr>
                      <a:r>
                        <a:rPr sz="1600" spc="-50" dirty="0">
                          <a:solidFill>
                            <a:srgbClr val="FFFFFF"/>
                          </a:solidFill>
                          <a:latin typeface="Arial"/>
                          <a:cs typeface="Arial"/>
                        </a:rPr>
                        <a:t>Affiche </a:t>
                      </a:r>
                      <a:r>
                        <a:rPr sz="1600" spc="-80" dirty="0">
                          <a:solidFill>
                            <a:srgbClr val="FFFFFF"/>
                          </a:solidFill>
                          <a:latin typeface="Arial"/>
                          <a:cs typeface="Arial"/>
                        </a:rPr>
                        <a:t>Nederlandse </a:t>
                      </a:r>
                      <a:r>
                        <a:rPr sz="1600" spc="-95" dirty="0">
                          <a:solidFill>
                            <a:srgbClr val="FFFFFF"/>
                          </a:solidFill>
                          <a:latin typeface="Arial"/>
                          <a:cs typeface="Arial"/>
                        </a:rPr>
                        <a:t>Kampioenschappen </a:t>
                      </a:r>
                      <a:r>
                        <a:rPr sz="1600" spc="-85" dirty="0">
                          <a:solidFill>
                            <a:srgbClr val="FFFFFF"/>
                          </a:solidFill>
                          <a:latin typeface="Arial"/>
                          <a:cs typeface="Arial"/>
                        </a:rPr>
                        <a:t>3 </a:t>
                      </a:r>
                      <a:r>
                        <a:rPr sz="1600" spc="-65" dirty="0">
                          <a:solidFill>
                            <a:srgbClr val="FFFFFF"/>
                          </a:solidFill>
                          <a:latin typeface="Arial"/>
                          <a:cs typeface="Arial"/>
                        </a:rPr>
                        <a:t>november</a:t>
                      </a:r>
                      <a:r>
                        <a:rPr sz="1600" spc="-60" dirty="0">
                          <a:solidFill>
                            <a:srgbClr val="FFFFFF"/>
                          </a:solidFill>
                          <a:latin typeface="Arial"/>
                          <a:cs typeface="Arial"/>
                        </a:rPr>
                        <a:t> </a:t>
                      </a:r>
                      <a:r>
                        <a:rPr sz="1600" spc="-85" dirty="0">
                          <a:solidFill>
                            <a:srgbClr val="FFFFFF"/>
                          </a:solidFill>
                          <a:latin typeface="Arial"/>
                          <a:cs typeface="Arial"/>
                        </a:rPr>
                        <a:t>2019</a:t>
                      </a:r>
                      <a:endParaRPr sz="1600">
                        <a:latin typeface="Arial"/>
                        <a:cs typeface="Arial"/>
                      </a:endParaRPr>
                    </a:p>
                  </a:txBody>
                  <a:tcPr marL="0" marR="0" marT="137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extLst>
                  <a:ext uri="{0D108BD9-81ED-4DB2-BD59-A6C34878D82A}">
                    <a16:rowId xmlns:a16="http://schemas.microsoft.com/office/drawing/2014/main" val="10002"/>
                  </a:ext>
                </a:extLst>
              </a:tr>
              <a:tr h="634022">
                <a:tc>
                  <a:txBody>
                    <a:bodyPr/>
                    <a:lstStyle/>
                    <a:p>
                      <a:pPr marL="97790" marR="0" lvl="0" indent="0" defTabSz="914400" eaLnBrk="1" fontAlgn="auto" latinLnBrk="0" hangingPunct="1">
                        <a:lnSpc>
                          <a:spcPct val="100000"/>
                        </a:lnSpc>
                        <a:spcBef>
                          <a:spcPts val="1085"/>
                        </a:spcBef>
                        <a:spcAft>
                          <a:spcPts val="0"/>
                        </a:spcAft>
                        <a:buClrTx/>
                        <a:buSzTx/>
                        <a:buFontTx/>
                        <a:buNone/>
                        <a:tabLst/>
                        <a:defRPr/>
                      </a:pPr>
                      <a:r>
                        <a:rPr lang="nl-NL" sz="1600" spc="-65" dirty="0">
                          <a:solidFill>
                            <a:srgbClr val="FFFFFF"/>
                          </a:solidFill>
                          <a:latin typeface="Arial"/>
                          <a:cs typeface="Arial"/>
                        </a:rPr>
                        <a:t>Informatie </a:t>
                      </a:r>
                      <a:r>
                        <a:rPr lang="nl-NL" sz="1600" spc="-100" dirty="0">
                          <a:solidFill>
                            <a:srgbClr val="FFFFFF"/>
                          </a:solidFill>
                          <a:latin typeface="Arial"/>
                          <a:cs typeface="Arial"/>
                        </a:rPr>
                        <a:t>Carnavalsweekend </a:t>
                      </a:r>
                      <a:r>
                        <a:rPr lang="nl-NL" sz="1600" spc="-90" dirty="0">
                          <a:solidFill>
                            <a:srgbClr val="FFFFFF"/>
                          </a:solidFill>
                          <a:latin typeface="Arial"/>
                          <a:cs typeface="Arial"/>
                        </a:rPr>
                        <a:t>Valkenburg</a:t>
                      </a:r>
                      <a:r>
                        <a:rPr lang="nl-NL" sz="1600" spc="-110" dirty="0">
                          <a:solidFill>
                            <a:srgbClr val="FFFFFF"/>
                          </a:solidFill>
                          <a:latin typeface="Arial"/>
                          <a:cs typeface="Arial"/>
                        </a:rPr>
                        <a:t> </a:t>
                      </a:r>
                      <a:r>
                        <a:rPr lang="nl-NL" sz="1600" spc="-85" dirty="0">
                          <a:solidFill>
                            <a:srgbClr val="FFFFFF"/>
                          </a:solidFill>
                          <a:latin typeface="Arial"/>
                          <a:cs typeface="Arial"/>
                        </a:rPr>
                        <a:t>2020</a:t>
                      </a:r>
                      <a:endParaRPr lang="nl-NL" sz="1600" dirty="0">
                        <a:latin typeface="Arial"/>
                        <a:cs typeface="Arial"/>
                      </a:endParaRPr>
                    </a:p>
                  </a:txBody>
                  <a:tcPr marL="0" marR="0" marT="137795"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5B9BD4"/>
                    </a:solidFill>
                  </a:tcPr>
                </a:tc>
                <a:extLst>
                  <a:ext uri="{0D108BD9-81ED-4DB2-BD59-A6C34878D82A}">
                    <a16:rowId xmlns:a16="http://schemas.microsoft.com/office/drawing/2014/main" val="3449738359"/>
                  </a:ext>
                </a:extLst>
              </a:tr>
              <a:tr h="634022">
                <a:tc>
                  <a:txBody>
                    <a:bodyPr/>
                    <a:lstStyle/>
                    <a:p>
                      <a:pPr marL="97790">
                        <a:lnSpc>
                          <a:spcPct val="100000"/>
                        </a:lnSpc>
                        <a:spcBef>
                          <a:spcPts val="1085"/>
                        </a:spcBef>
                      </a:pPr>
                      <a:r>
                        <a:rPr sz="1600" spc="-65" dirty="0">
                          <a:solidFill>
                            <a:srgbClr val="FFFFFF"/>
                          </a:solidFill>
                          <a:latin typeface="Arial"/>
                          <a:cs typeface="Arial"/>
                        </a:rPr>
                        <a:t>Affiches </a:t>
                      </a:r>
                      <a:r>
                        <a:rPr sz="1600" spc="-100" dirty="0">
                          <a:solidFill>
                            <a:srgbClr val="FFFFFF"/>
                          </a:solidFill>
                          <a:latin typeface="Arial"/>
                          <a:cs typeface="Arial"/>
                        </a:rPr>
                        <a:t>Carnavalsweekend </a:t>
                      </a:r>
                      <a:r>
                        <a:rPr sz="1600" spc="-90" dirty="0">
                          <a:solidFill>
                            <a:srgbClr val="FFFFFF"/>
                          </a:solidFill>
                          <a:latin typeface="Arial"/>
                          <a:cs typeface="Arial"/>
                        </a:rPr>
                        <a:t>Valkenburg</a:t>
                      </a:r>
                      <a:r>
                        <a:rPr sz="1600" spc="-110" dirty="0">
                          <a:solidFill>
                            <a:srgbClr val="FFFFFF"/>
                          </a:solidFill>
                          <a:latin typeface="Arial"/>
                          <a:cs typeface="Arial"/>
                        </a:rPr>
                        <a:t> </a:t>
                      </a:r>
                      <a:r>
                        <a:rPr sz="1600" spc="-85" dirty="0">
                          <a:solidFill>
                            <a:srgbClr val="FFFFFF"/>
                          </a:solidFill>
                          <a:latin typeface="Arial"/>
                          <a:cs typeface="Arial"/>
                        </a:rPr>
                        <a:t>2020</a:t>
                      </a:r>
                      <a:endParaRPr sz="1600" dirty="0">
                        <a:latin typeface="Arial"/>
                        <a:cs typeface="Arial"/>
                      </a:endParaRPr>
                    </a:p>
                  </a:txBody>
                  <a:tcPr marL="0" marR="0" marT="137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extLst>
                  <a:ext uri="{0D108BD9-81ED-4DB2-BD59-A6C34878D82A}">
                    <a16:rowId xmlns:a16="http://schemas.microsoft.com/office/drawing/2014/main" val="10003"/>
                  </a:ext>
                </a:extLst>
              </a:tr>
              <a:tr h="634022">
                <a:tc>
                  <a:txBody>
                    <a:bodyPr/>
                    <a:lstStyle/>
                    <a:p>
                      <a:pPr marL="97790">
                        <a:lnSpc>
                          <a:spcPct val="100000"/>
                        </a:lnSpc>
                        <a:spcBef>
                          <a:spcPts val="1085"/>
                        </a:spcBef>
                      </a:pPr>
                      <a:r>
                        <a:rPr lang="nl-NL" sz="1600" dirty="0">
                          <a:solidFill>
                            <a:schemeClr val="bg1"/>
                          </a:solidFill>
                          <a:latin typeface="Arial"/>
                          <a:cs typeface="Arial"/>
                        </a:rPr>
                        <a:t>Impressie </a:t>
                      </a:r>
                      <a:r>
                        <a:rPr lang="nl-NL" sz="1600" spc="-100" dirty="0">
                          <a:solidFill>
                            <a:schemeClr val="bg1"/>
                          </a:solidFill>
                          <a:latin typeface="Arial"/>
                          <a:cs typeface="Arial"/>
                        </a:rPr>
                        <a:t>Carnavalsweekend </a:t>
                      </a:r>
                      <a:r>
                        <a:rPr lang="nl-NL" sz="1600" spc="-90" dirty="0">
                          <a:solidFill>
                            <a:schemeClr val="bg1"/>
                          </a:solidFill>
                          <a:latin typeface="Arial"/>
                          <a:cs typeface="Arial"/>
                        </a:rPr>
                        <a:t>Valkenburg</a:t>
                      </a:r>
                      <a:r>
                        <a:rPr lang="nl-NL" sz="1600" spc="-110" dirty="0">
                          <a:solidFill>
                            <a:schemeClr val="bg1"/>
                          </a:solidFill>
                          <a:latin typeface="Arial"/>
                          <a:cs typeface="Arial"/>
                        </a:rPr>
                        <a:t> </a:t>
                      </a:r>
                      <a:endParaRPr sz="1600" dirty="0">
                        <a:solidFill>
                          <a:schemeClr val="bg1"/>
                        </a:solidFill>
                        <a:latin typeface="Arial"/>
                        <a:cs typeface="Arial"/>
                      </a:endParaRPr>
                    </a:p>
                  </a:txBody>
                  <a:tcPr marL="0" marR="0" marT="137795"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5B9BD4"/>
                    </a:solidFill>
                  </a:tcPr>
                </a:tc>
                <a:extLst>
                  <a:ext uri="{0D108BD9-81ED-4DB2-BD59-A6C34878D82A}">
                    <a16:rowId xmlns:a16="http://schemas.microsoft.com/office/drawing/2014/main" val="1953516816"/>
                  </a:ext>
                </a:extLst>
              </a:tr>
              <a:tr h="634022">
                <a:tc>
                  <a:txBody>
                    <a:bodyPr/>
                    <a:lstStyle/>
                    <a:p>
                      <a:pPr marL="97790">
                        <a:lnSpc>
                          <a:spcPct val="100000"/>
                        </a:lnSpc>
                        <a:spcBef>
                          <a:spcPts val="1085"/>
                        </a:spcBef>
                      </a:pPr>
                      <a:r>
                        <a:rPr sz="1600" spc="-50" dirty="0">
                          <a:solidFill>
                            <a:srgbClr val="FFFFFF"/>
                          </a:solidFill>
                          <a:latin typeface="Arial"/>
                          <a:cs typeface="Arial"/>
                        </a:rPr>
                        <a:t>Affiche </a:t>
                      </a:r>
                      <a:r>
                        <a:rPr sz="1600" spc="-80" dirty="0">
                          <a:solidFill>
                            <a:srgbClr val="FFFFFF"/>
                          </a:solidFill>
                          <a:latin typeface="Arial"/>
                          <a:cs typeface="Arial"/>
                        </a:rPr>
                        <a:t>Kaartcruise Friesland</a:t>
                      </a:r>
                      <a:r>
                        <a:rPr sz="1600" spc="-130" dirty="0">
                          <a:solidFill>
                            <a:srgbClr val="FFFFFF"/>
                          </a:solidFill>
                          <a:latin typeface="Arial"/>
                          <a:cs typeface="Arial"/>
                        </a:rPr>
                        <a:t> </a:t>
                      </a:r>
                      <a:r>
                        <a:rPr sz="1600" spc="-85" dirty="0">
                          <a:solidFill>
                            <a:srgbClr val="FFFFFF"/>
                          </a:solidFill>
                          <a:latin typeface="Arial"/>
                          <a:cs typeface="Arial"/>
                        </a:rPr>
                        <a:t>2020</a:t>
                      </a:r>
                      <a:endParaRPr sz="1600" dirty="0">
                        <a:latin typeface="Arial"/>
                        <a:cs typeface="Arial"/>
                      </a:endParaRPr>
                    </a:p>
                  </a:txBody>
                  <a:tcPr marL="0" marR="0" marT="137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extLst>
                  <a:ext uri="{0D108BD9-81ED-4DB2-BD59-A6C34878D82A}">
                    <a16:rowId xmlns:a16="http://schemas.microsoft.com/office/drawing/2014/main" val="10004"/>
                  </a:ext>
                </a:extLst>
              </a:tr>
              <a:tr h="634022">
                <a:tc>
                  <a:txBody>
                    <a:bodyPr/>
                    <a:lstStyle/>
                    <a:p>
                      <a:pPr marL="97790">
                        <a:lnSpc>
                          <a:spcPct val="100000"/>
                        </a:lnSpc>
                        <a:spcBef>
                          <a:spcPts val="1085"/>
                        </a:spcBef>
                      </a:pPr>
                      <a:r>
                        <a:rPr sz="1600" spc="-90" dirty="0">
                          <a:solidFill>
                            <a:srgbClr val="FFFFFF"/>
                          </a:solidFill>
                          <a:latin typeface="Arial"/>
                          <a:cs typeface="Arial"/>
                        </a:rPr>
                        <a:t>Impressies </a:t>
                      </a:r>
                      <a:r>
                        <a:rPr sz="1600" spc="-100" dirty="0">
                          <a:solidFill>
                            <a:srgbClr val="FFFFFF"/>
                          </a:solidFill>
                          <a:latin typeface="Arial"/>
                          <a:cs typeface="Arial"/>
                        </a:rPr>
                        <a:t>Carnavalsweekend </a:t>
                      </a:r>
                      <a:r>
                        <a:rPr sz="1600" spc="-90" dirty="0">
                          <a:solidFill>
                            <a:srgbClr val="FFFFFF"/>
                          </a:solidFill>
                          <a:latin typeface="Arial"/>
                          <a:cs typeface="Arial"/>
                        </a:rPr>
                        <a:t>Valkenburg </a:t>
                      </a:r>
                      <a:r>
                        <a:rPr sz="1600" spc="-40" dirty="0">
                          <a:solidFill>
                            <a:srgbClr val="FFFFFF"/>
                          </a:solidFill>
                          <a:latin typeface="Arial"/>
                          <a:cs typeface="Arial"/>
                        </a:rPr>
                        <a:t>maart</a:t>
                      </a:r>
                      <a:r>
                        <a:rPr sz="1600" spc="-25" dirty="0">
                          <a:solidFill>
                            <a:srgbClr val="FFFFFF"/>
                          </a:solidFill>
                          <a:latin typeface="Arial"/>
                          <a:cs typeface="Arial"/>
                        </a:rPr>
                        <a:t> </a:t>
                      </a:r>
                      <a:r>
                        <a:rPr sz="1600" spc="-85" dirty="0">
                          <a:solidFill>
                            <a:srgbClr val="FFFFFF"/>
                          </a:solidFill>
                          <a:latin typeface="Arial"/>
                          <a:cs typeface="Arial"/>
                        </a:rPr>
                        <a:t>2019</a:t>
                      </a:r>
                      <a:endParaRPr sz="1600">
                        <a:latin typeface="Arial"/>
                        <a:cs typeface="Arial"/>
                      </a:endParaRPr>
                    </a:p>
                  </a:txBody>
                  <a:tcPr marL="0" marR="0" marT="137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extLst>
                  <a:ext uri="{0D108BD9-81ED-4DB2-BD59-A6C34878D82A}">
                    <a16:rowId xmlns:a16="http://schemas.microsoft.com/office/drawing/2014/main" val="10005"/>
                  </a:ext>
                </a:extLst>
              </a:tr>
              <a:tr h="634022">
                <a:tc>
                  <a:txBody>
                    <a:bodyPr/>
                    <a:lstStyle/>
                    <a:p>
                      <a:pPr marL="97790">
                        <a:lnSpc>
                          <a:spcPct val="100000"/>
                        </a:lnSpc>
                        <a:spcBef>
                          <a:spcPts val="1085"/>
                        </a:spcBef>
                      </a:pPr>
                      <a:r>
                        <a:rPr sz="1600" spc="-75" dirty="0">
                          <a:solidFill>
                            <a:srgbClr val="FFFFFF"/>
                          </a:solidFill>
                          <a:latin typeface="Arial"/>
                          <a:cs typeface="Arial"/>
                        </a:rPr>
                        <a:t>Toernooi- en </a:t>
                      </a:r>
                      <a:r>
                        <a:rPr sz="1600" spc="-50" dirty="0">
                          <a:solidFill>
                            <a:srgbClr val="FFFFFF"/>
                          </a:solidFill>
                          <a:latin typeface="Arial"/>
                          <a:cs typeface="Arial"/>
                        </a:rPr>
                        <a:t>activiteitenagenda </a:t>
                      </a:r>
                      <a:r>
                        <a:rPr sz="1600" spc="-190" dirty="0">
                          <a:solidFill>
                            <a:srgbClr val="FFFFFF"/>
                          </a:solidFill>
                          <a:latin typeface="Arial"/>
                          <a:cs typeface="Arial"/>
                        </a:rPr>
                        <a:t>KBN </a:t>
                      </a:r>
                      <a:r>
                        <a:rPr sz="1600" spc="-75" dirty="0">
                          <a:solidFill>
                            <a:srgbClr val="FFFFFF"/>
                          </a:solidFill>
                          <a:latin typeface="Arial"/>
                          <a:cs typeface="Arial"/>
                        </a:rPr>
                        <a:t>en </a:t>
                      </a:r>
                      <a:r>
                        <a:rPr sz="1600" spc="-55" dirty="0">
                          <a:solidFill>
                            <a:srgbClr val="FFFFFF"/>
                          </a:solidFill>
                          <a:latin typeface="Arial"/>
                          <a:cs typeface="Arial"/>
                        </a:rPr>
                        <a:t>oproep </a:t>
                      </a:r>
                      <a:r>
                        <a:rPr sz="1600" spc="-65" dirty="0">
                          <a:solidFill>
                            <a:srgbClr val="FFFFFF"/>
                          </a:solidFill>
                          <a:latin typeface="Arial"/>
                          <a:cs typeface="Arial"/>
                        </a:rPr>
                        <a:t>plaatsing</a:t>
                      </a:r>
                      <a:r>
                        <a:rPr sz="1600" spc="-210" dirty="0">
                          <a:solidFill>
                            <a:srgbClr val="FFFFFF"/>
                          </a:solidFill>
                          <a:latin typeface="Arial"/>
                          <a:cs typeface="Arial"/>
                        </a:rPr>
                        <a:t> </a:t>
                      </a:r>
                      <a:r>
                        <a:rPr sz="1600" spc="-65" dirty="0">
                          <a:solidFill>
                            <a:srgbClr val="FFFFFF"/>
                          </a:solidFill>
                          <a:latin typeface="Arial"/>
                          <a:cs typeface="Arial"/>
                        </a:rPr>
                        <a:t>affiches</a:t>
                      </a:r>
                      <a:endParaRPr sz="1600">
                        <a:latin typeface="Arial"/>
                        <a:cs typeface="Arial"/>
                      </a:endParaRPr>
                    </a:p>
                  </a:txBody>
                  <a:tcPr marL="0" marR="0" marT="137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extLst>
                  <a:ext uri="{0D108BD9-81ED-4DB2-BD59-A6C34878D82A}">
                    <a16:rowId xmlns:a16="http://schemas.microsoft.com/office/drawing/2014/main" val="10006"/>
                  </a:ext>
                </a:extLst>
              </a:tr>
              <a:tr h="645873">
                <a:tc>
                  <a:txBody>
                    <a:bodyPr/>
                    <a:lstStyle/>
                    <a:p>
                      <a:pPr marL="97790">
                        <a:lnSpc>
                          <a:spcPct val="100000"/>
                        </a:lnSpc>
                        <a:spcBef>
                          <a:spcPts val="1125"/>
                        </a:spcBef>
                      </a:pPr>
                      <a:r>
                        <a:rPr sz="1600" spc="-140" dirty="0">
                          <a:solidFill>
                            <a:srgbClr val="FFFFFF"/>
                          </a:solidFill>
                          <a:latin typeface="Arial"/>
                          <a:cs typeface="Arial"/>
                        </a:rPr>
                        <a:t>De</a:t>
                      </a:r>
                      <a:r>
                        <a:rPr sz="1600" spc="-80" dirty="0">
                          <a:solidFill>
                            <a:srgbClr val="FFFFFF"/>
                          </a:solidFill>
                          <a:latin typeface="Arial"/>
                          <a:cs typeface="Arial"/>
                        </a:rPr>
                        <a:t> </a:t>
                      </a:r>
                      <a:r>
                        <a:rPr sz="1600" spc="-114" dirty="0">
                          <a:solidFill>
                            <a:srgbClr val="FFFFFF"/>
                          </a:solidFill>
                          <a:latin typeface="Arial"/>
                          <a:cs typeface="Arial"/>
                        </a:rPr>
                        <a:t>Ruggestee</a:t>
                      </a:r>
                      <a:endParaRPr sz="1600">
                        <a:latin typeface="Arial"/>
                        <a:cs typeface="Arial"/>
                      </a:endParaRPr>
                    </a:p>
                  </a:txBody>
                  <a:tcPr marL="0" marR="0" marT="1428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extLst>
                  <a:ext uri="{0D108BD9-81ED-4DB2-BD59-A6C34878D82A}">
                    <a16:rowId xmlns:a16="http://schemas.microsoft.com/office/drawing/2014/main" val="10007"/>
                  </a:ext>
                </a:extLst>
              </a:tr>
              <a:tr h="645873">
                <a:tc>
                  <a:txBody>
                    <a:bodyPr/>
                    <a:lstStyle/>
                    <a:p>
                      <a:pPr marL="97790">
                        <a:lnSpc>
                          <a:spcPct val="100000"/>
                        </a:lnSpc>
                        <a:spcBef>
                          <a:spcPts val="1125"/>
                        </a:spcBef>
                      </a:pPr>
                      <a:r>
                        <a:rPr sz="1600" spc="-80" dirty="0">
                          <a:solidFill>
                            <a:srgbClr val="FFFFFF"/>
                          </a:solidFill>
                          <a:latin typeface="Arial"/>
                          <a:cs typeface="Arial"/>
                        </a:rPr>
                        <a:t>Fotoalbums </a:t>
                      </a:r>
                      <a:r>
                        <a:rPr sz="1600" spc="-95" dirty="0">
                          <a:solidFill>
                            <a:srgbClr val="FFFFFF"/>
                          </a:solidFill>
                          <a:latin typeface="Arial"/>
                          <a:cs typeface="Arial"/>
                        </a:rPr>
                        <a:t>van </a:t>
                      </a:r>
                      <a:r>
                        <a:rPr sz="1600" spc="-80" dirty="0">
                          <a:solidFill>
                            <a:srgbClr val="FFFFFF"/>
                          </a:solidFill>
                          <a:latin typeface="Arial"/>
                          <a:cs typeface="Arial"/>
                        </a:rPr>
                        <a:t>de </a:t>
                      </a:r>
                      <a:r>
                        <a:rPr sz="1600" spc="-85" dirty="0">
                          <a:solidFill>
                            <a:srgbClr val="FFFFFF"/>
                          </a:solidFill>
                          <a:latin typeface="Arial"/>
                          <a:cs typeface="Arial"/>
                        </a:rPr>
                        <a:t>Kaart </a:t>
                      </a:r>
                      <a:r>
                        <a:rPr sz="1600" spc="-90" dirty="0">
                          <a:solidFill>
                            <a:srgbClr val="FFFFFF"/>
                          </a:solidFill>
                          <a:latin typeface="Arial"/>
                          <a:cs typeface="Arial"/>
                        </a:rPr>
                        <a:t>Bond</a:t>
                      </a:r>
                      <a:r>
                        <a:rPr sz="1600" spc="-60" dirty="0">
                          <a:solidFill>
                            <a:srgbClr val="FFFFFF"/>
                          </a:solidFill>
                          <a:latin typeface="Arial"/>
                          <a:cs typeface="Arial"/>
                        </a:rPr>
                        <a:t> </a:t>
                      </a:r>
                      <a:r>
                        <a:rPr sz="1600" spc="-65" dirty="0">
                          <a:solidFill>
                            <a:srgbClr val="FFFFFF"/>
                          </a:solidFill>
                          <a:latin typeface="Arial"/>
                          <a:cs typeface="Arial"/>
                        </a:rPr>
                        <a:t>Nederland</a:t>
                      </a:r>
                      <a:endParaRPr sz="1600">
                        <a:latin typeface="Arial"/>
                        <a:cs typeface="Arial"/>
                      </a:endParaRPr>
                    </a:p>
                  </a:txBody>
                  <a:tcPr marL="0" marR="0" marT="1428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extLst>
                  <a:ext uri="{0D108BD9-81ED-4DB2-BD59-A6C34878D82A}">
                    <a16:rowId xmlns:a16="http://schemas.microsoft.com/office/drawing/2014/main" val="10008"/>
                  </a:ext>
                </a:extLst>
              </a:tr>
              <a:tr h="645873">
                <a:tc>
                  <a:txBody>
                    <a:bodyPr/>
                    <a:lstStyle/>
                    <a:p>
                      <a:pPr marL="97790">
                        <a:lnSpc>
                          <a:spcPct val="100000"/>
                        </a:lnSpc>
                        <a:spcBef>
                          <a:spcPts val="1125"/>
                        </a:spcBef>
                      </a:pPr>
                      <a:r>
                        <a:rPr sz="1600" spc="-65" dirty="0">
                          <a:solidFill>
                            <a:srgbClr val="FFFFFF"/>
                          </a:solidFill>
                          <a:latin typeface="Arial"/>
                          <a:cs typeface="Arial"/>
                        </a:rPr>
                        <a:t>Adverteerders</a:t>
                      </a:r>
                      <a:endParaRPr sz="1600" dirty="0">
                        <a:latin typeface="Arial"/>
                        <a:cs typeface="Arial"/>
                      </a:endParaRPr>
                    </a:p>
                  </a:txBody>
                  <a:tcPr marL="0" marR="0" marT="142875"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5B9BD4"/>
                    </a:solidFill>
                  </a:tcPr>
                </a:tc>
                <a:extLst>
                  <a:ext uri="{0D108BD9-81ED-4DB2-BD59-A6C34878D82A}">
                    <a16:rowId xmlns:a16="http://schemas.microsoft.com/office/drawing/2014/main" val="10010"/>
                  </a:ext>
                </a:extLst>
              </a:tr>
              <a:tr h="645873">
                <a:tc>
                  <a:txBody>
                    <a:bodyPr/>
                    <a:lstStyle/>
                    <a:p>
                      <a:pPr marL="143510">
                        <a:lnSpc>
                          <a:spcPct val="100000"/>
                        </a:lnSpc>
                        <a:spcBef>
                          <a:spcPts val="1130"/>
                        </a:spcBef>
                      </a:pPr>
                      <a:r>
                        <a:rPr sz="1600" spc="-75" dirty="0">
                          <a:solidFill>
                            <a:srgbClr val="FFFFFF"/>
                          </a:solidFill>
                          <a:latin typeface="Arial"/>
                          <a:cs typeface="Arial"/>
                        </a:rPr>
                        <a:t>Colofon</a:t>
                      </a:r>
                      <a:endParaRPr sz="1600" dirty="0">
                        <a:latin typeface="Arial"/>
                        <a:cs typeface="Arial"/>
                      </a:endParaRPr>
                    </a:p>
                  </a:txBody>
                  <a:tcPr marL="0" marR="0" marT="1435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4"/>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A8E78292-0A7D-4414-94EA-4506EC37D6AF}"/>
              </a:ext>
            </a:extLst>
          </p:cNvPr>
          <p:cNvSpPr txBox="1">
            <a:spLocks noGrp="1"/>
          </p:cNvSpPr>
          <p:nvPr>
            <p:ph type="title"/>
          </p:nvPr>
        </p:nvSpPr>
        <p:spPr>
          <a:xfrm>
            <a:off x="487680" y="464819"/>
            <a:ext cx="5989320" cy="356572"/>
          </a:xfrm>
          <a:prstGeom prst="rect">
            <a:avLst/>
          </a:prstGeom>
          <a:solidFill>
            <a:srgbClr val="5B9BD4"/>
          </a:solidFill>
          <a:ln w="12192">
            <a:solidFill>
              <a:srgbClr val="001F5F"/>
            </a:solidFill>
          </a:ln>
        </p:spPr>
        <p:txBody>
          <a:bodyPr vert="horz" wrap="square" lIns="0" tIns="0" rIns="0" bIns="0" rtlCol="0">
            <a:spAutoFit/>
          </a:bodyPr>
          <a:lstStyle/>
          <a:p>
            <a:pPr marL="91440">
              <a:lnSpc>
                <a:spcPts val="3060"/>
              </a:lnSpc>
            </a:pPr>
            <a:r>
              <a:rPr lang="nl-NL" sz="2000" b="0" spc="-180" dirty="0" err="1">
                <a:solidFill>
                  <a:srgbClr val="FFFFFF"/>
                </a:solidFill>
                <a:latin typeface="Arial"/>
                <a:cs typeface="Arial"/>
              </a:rPr>
              <a:t>Brrr</a:t>
            </a:r>
            <a:r>
              <a:rPr lang="nl-NL" sz="2000" b="0" spc="-180" dirty="0">
                <a:solidFill>
                  <a:srgbClr val="FFFFFF"/>
                </a:solidFill>
                <a:latin typeface="Arial"/>
                <a:cs typeface="Arial"/>
              </a:rPr>
              <a:t>…dat is schrikken.</a:t>
            </a:r>
            <a:endParaRPr sz="2000" b="0" dirty="0">
              <a:latin typeface="Arial"/>
              <a:cs typeface="Arial"/>
            </a:endParaRPr>
          </a:p>
        </p:txBody>
      </p:sp>
      <p:sp>
        <p:nvSpPr>
          <p:cNvPr id="6" name="Tekstvak 5">
            <a:extLst>
              <a:ext uri="{FF2B5EF4-FFF2-40B4-BE49-F238E27FC236}">
                <a16:creationId xmlns:a16="http://schemas.microsoft.com/office/drawing/2014/main" id="{6021930A-F8C1-4796-867A-3FDE9924E89F}"/>
              </a:ext>
            </a:extLst>
          </p:cNvPr>
          <p:cNvSpPr txBox="1"/>
          <p:nvPr/>
        </p:nvSpPr>
        <p:spPr>
          <a:xfrm>
            <a:off x="487680" y="1066800"/>
            <a:ext cx="5989320" cy="8771632"/>
          </a:xfrm>
          <a:prstGeom prst="rect">
            <a:avLst/>
          </a:prstGeom>
          <a:noFill/>
        </p:spPr>
        <p:txBody>
          <a:bodyPr wrap="square" rtlCol="0">
            <a:spAutoFit/>
          </a:bodyPr>
          <a:lstStyle/>
          <a:p>
            <a:r>
              <a:rPr lang="nl-NL" sz="1400" dirty="0"/>
              <a:t>De nieuwsbrief van september even afmaken. De computer opstarten en de betreffende file binnen </a:t>
            </a:r>
            <a:r>
              <a:rPr lang="nl-NL" sz="1400" dirty="0" err="1"/>
              <a:t>Powerpoint</a:t>
            </a:r>
            <a:r>
              <a:rPr lang="nl-NL" sz="1400" dirty="0"/>
              <a:t> aanklikken.</a:t>
            </a:r>
          </a:p>
          <a:p>
            <a:endParaRPr lang="nl-NL" sz="800" dirty="0"/>
          </a:p>
          <a:p>
            <a:r>
              <a:rPr lang="nl-NL" sz="1400" dirty="0"/>
              <a:t>Foutmelding: Kan directory R: niet vinden.</a:t>
            </a:r>
          </a:p>
          <a:p>
            <a:endParaRPr lang="nl-NL" sz="800" dirty="0"/>
          </a:p>
          <a:p>
            <a:r>
              <a:rPr lang="nl-NL" sz="1400" dirty="0"/>
              <a:t>Naar configuratiescherm en systeemcontrole laat zien dat Directory R: niet aanwezig is op de computer.</a:t>
            </a:r>
          </a:p>
          <a:p>
            <a:endParaRPr lang="nl-NL" sz="800" dirty="0"/>
          </a:p>
          <a:p>
            <a:r>
              <a:rPr lang="nl-NL" sz="1400" dirty="0"/>
              <a:t>Van alles geprobeerd maar niets lukte. Mijn KBN directory met meer dan 20 GB aan data staat op deze schijf.  De schijf werkt niet meer.                                                                                         </a:t>
            </a:r>
          </a:p>
          <a:p>
            <a:endParaRPr lang="nl-NL" sz="800" dirty="0"/>
          </a:p>
          <a:p>
            <a:r>
              <a:rPr lang="nl-NL" sz="1400" dirty="0"/>
              <a:t>Een vriend van mij adviseerde de schijf (goed verpakt). een dag in de vrieskist  te leggen en dan  met een dataserver proberen de data te kopiëren naar een  andere schijf. Dit is ook niet gelukt.</a:t>
            </a:r>
          </a:p>
          <a:p>
            <a:endParaRPr lang="nl-NL" sz="1400" dirty="0"/>
          </a:p>
          <a:p>
            <a:r>
              <a:rPr lang="nl-NL" sz="1400" dirty="0"/>
              <a:t>Kortom de Nieuwsbrief “Open Kaart” van september was weg.</a:t>
            </a:r>
          </a:p>
          <a:p>
            <a:endParaRPr lang="nl-NL" sz="1400" dirty="0"/>
          </a:p>
          <a:p>
            <a:r>
              <a:rPr lang="nl-NL" sz="1400" dirty="0"/>
              <a:t>Natuurlijk heb ik een </a:t>
            </a:r>
            <a:r>
              <a:rPr lang="nl-NL" sz="1400" dirty="0" err="1"/>
              <a:t>backup</a:t>
            </a:r>
            <a:r>
              <a:rPr lang="nl-NL" sz="1400" dirty="0"/>
              <a:t> van de schijf. Die is gemaakt in mei 2019.</a:t>
            </a:r>
          </a:p>
          <a:p>
            <a:r>
              <a:rPr lang="nl-NL" sz="1400" dirty="0"/>
              <a:t>Dus de data vanaf mei ben ik kwijt. </a:t>
            </a:r>
          </a:p>
          <a:p>
            <a:endParaRPr lang="nl-NL" sz="1400" dirty="0"/>
          </a:p>
          <a:p>
            <a:r>
              <a:rPr lang="nl-NL" sz="1400" dirty="0"/>
              <a:t>Ik heb de Nieuwsbrief “Open Kaart” van augustus 2019 gedownload van de site  (.PDF) en geconverteerd naar </a:t>
            </a:r>
            <a:r>
              <a:rPr lang="nl-NL" sz="1400" dirty="0" err="1"/>
              <a:t>Powerpoint</a:t>
            </a:r>
            <a:r>
              <a:rPr lang="nl-NL" sz="1400" dirty="0"/>
              <a:t>. In </a:t>
            </a:r>
            <a:r>
              <a:rPr lang="nl-NL" sz="1400" dirty="0" err="1"/>
              <a:t>powerpoint</a:t>
            </a:r>
            <a:r>
              <a:rPr lang="nl-NL" sz="1400" dirty="0"/>
              <a:t> maak ik de nieuwsbrieven en exporteer ze naar Adobe (.PDF).</a:t>
            </a:r>
          </a:p>
          <a:p>
            <a:endParaRPr lang="nl-NL" sz="1400" dirty="0"/>
          </a:p>
          <a:p>
            <a:r>
              <a:rPr lang="nl-NL" sz="1400" dirty="0"/>
              <a:t>Deze nieuwsbrief wordt dan ook erg kort. Ik kan mij nog enkele pagina’s herinneren die in de ‘verloren” nieuwsbrief stonden.</a:t>
            </a:r>
          </a:p>
          <a:p>
            <a:r>
              <a:rPr lang="nl-NL" sz="1400" dirty="0"/>
              <a:t>Deze pagina’s moet ik dus herschrijven en komen in een van de volgende nieuwsbrieven.</a:t>
            </a:r>
          </a:p>
          <a:p>
            <a:endParaRPr lang="nl-NL" sz="1400" dirty="0"/>
          </a:p>
          <a:p>
            <a:r>
              <a:rPr lang="nl-NL" sz="1400" dirty="0"/>
              <a:t>De volgende onderwerpen werden op deze pagina’s behandeld.</a:t>
            </a:r>
          </a:p>
          <a:p>
            <a:endParaRPr lang="nl-NL" sz="1400" dirty="0"/>
          </a:p>
          <a:p>
            <a:r>
              <a:rPr lang="nl-NL" sz="1400" dirty="0"/>
              <a:t>1. Nederlands Kampioenschap  -  verleden en toekomst, met o.a. gehanteerde prijzenschema NK 2018;</a:t>
            </a:r>
          </a:p>
          <a:p>
            <a:r>
              <a:rPr lang="nl-NL" sz="1400" dirty="0"/>
              <a:t>2. Onze site. Statistiek en inhoud;</a:t>
            </a:r>
          </a:p>
          <a:p>
            <a:r>
              <a:rPr lang="nl-NL" sz="1400" dirty="0"/>
              <a:t>3. Vakantiereis 2019  (komt wel iets over in deze nieuwsbrief);</a:t>
            </a:r>
          </a:p>
          <a:p>
            <a:r>
              <a:rPr lang="nl-NL" sz="1400" dirty="0"/>
              <a:t>4. Carnavalsweekend Valkenburg (komt ook in deze nieuwsbrief).</a:t>
            </a:r>
          </a:p>
          <a:p>
            <a:endParaRPr lang="nl-NL" sz="1400" dirty="0"/>
          </a:p>
          <a:p>
            <a:r>
              <a:rPr lang="nl-NL" sz="1400" dirty="0"/>
              <a:t>Deze nieuwbrief wordt dus een verkorte versie van de nieuwsbrief die verloren is gegaan.</a:t>
            </a:r>
          </a:p>
          <a:p>
            <a:endParaRPr lang="nl-NL" sz="1400" dirty="0"/>
          </a:p>
          <a:p>
            <a:r>
              <a:rPr lang="nl-NL" sz="1400" dirty="0"/>
              <a:t>					Jan Kokke</a:t>
            </a:r>
          </a:p>
          <a:p>
            <a:pPr algn="ctr"/>
            <a:endParaRPr lang="nl-NL" sz="1400" dirty="0"/>
          </a:p>
        </p:txBody>
      </p:sp>
    </p:spTree>
    <p:extLst>
      <p:ext uri="{BB962C8B-B14F-4D97-AF65-F5344CB8AC3E}">
        <p14:creationId xmlns:p14="http://schemas.microsoft.com/office/powerpoint/2010/main" val="1677680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817C6674-A3A2-4526-8982-8C2CBAFC1AED}"/>
              </a:ext>
            </a:extLst>
          </p:cNvPr>
          <p:cNvSpPr/>
          <p:nvPr/>
        </p:nvSpPr>
        <p:spPr>
          <a:xfrm>
            <a:off x="152400" y="152400"/>
            <a:ext cx="6553200" cy="9291583"/>
          </a:xfrm>
          <a:prstGeom prst="rect">
            <a:avLst/>
          </a:prstGeom>
        </p:spPr>
        <p:txBody>
          <a:bodyPr wrap="square">
            <a:spAutoFit/>
          </a:bodyPr>
          <a:lstStyle/>
          <a:p>
            <a:pPr>
              <a:spcAft>
                <a:spcPts val="0"/>
              </a:spcAft>
            </a:pPr>
            <a:r>
              <a:rPr lang="nl-NL" sz="1600" kern="1400" spc="-50" dirty="0">
                <a:latin typeface="Calibri Light" panose="020F0302020204030204" pitchFamily="34" charset="0"/>
                <a:ea typeface="Times New Roman" panose="02020603050405020304" pitchFamily="18" charset="0"/>
                <a:cs typeface="Times New Roman" panose="02020603050405020304" pitchFamily="18" charset="0"/>
              </a:rPr>
              <a:t>UITNODIGING AAN (BESTUREN VAN) AANGESLOTEN VERENIGINGEN EN DONATEURS TOT BIJWONING VAN DE ALGEMENE LEDENVERGADERING (JAARVERGADERING) VAN DE KAART BOND NEDERLAND OP ZATERDAG 19 OKTOBER 2019 IN DE KLEINE VERGADERZAAL VAN HET WIJKCENTRUM ELDERVELD, BREEZANDPAD 15 TE ARNHEM. AANVANG: 11.00 UUR</a:t>
            </a:r>
          </a:p>
          <a:p>
            <a:pPr>
              <a:lnSpc>
                <a:spcPct val="107000"/>
              </a:lnSpc>
              <a:spcAft>
                <a:spcPts val="800"/>
              </a:spcAft>
            </a:pPr>
            <a:r>
              <a:rPr lang="nl-NL" sz="16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600" dirty="0">
                <a:latin typeface="Calibri" panose="020F0502020204030204" pitchFamily="34" charset="0"/>
                <a:ea typeface="Calibri" panose="020F0502020204030204" pitchFamily="34" charset="0"/>
                <a:cs typeface="Times New Roman" panose="02020603050405020304" pitchFamily="18" charset="0"/>
              </a:rPr>
              <a:t>Agenda:</a:t>
            </a:r>
          </a:p>
          <a:p>
            <a:pPr marL="342900" lvl="0" indent="-342900">
              <a:lnSpc>
                <a:spcPct val="107000"/>
              </a:lnSpc>
              <a:spcAft>
                <a:spcPts val="0"/>
              </a:spcAft>
              <a:buFont typeface="+mj-lt"/>
              <a:buAutoNum type="arabicPeriod"/>
            </a:pPr>
            <a:r>
              <a:rPr lang="nl-NL" sz="1600" dirty="0">
                <a:latin typeface="Calibri" panose="020F0502020204030204" pitchFamily="34" charset="0"/>
                <a:ea typeface="Calibri" panose="020F0502020204030204" pitchFamily="34" charset="0"/>
                <a:cs typeface="Times New Roman" panose="02020603050405020304" pitchFamily="18" charset="0"/>
              </a:rPr>
              <a:t>Opening en vaststelling agenda;</a:t>
            </a:r>
          </a:p>
          <a:p>
            <a:pPr marL="342900" lvl="0" indent="-342900">
              <a:lnSpc>
                <a:spcPct val="107000"/>
              </a:lnSpc>
              <a:spcAft>
                <a:spcPts val="0"/>
              </a:spcAft>
              <a:buFont typeface="+mj-lt"/>
              <a:buAutoNum type="arabicPeriod"/>
            </a:pPr>
            <a:r>
              <a:rPr lang="nl-NL" sz="1600" dirty="0">
                <a:latin typeface="Calibri" panose="020F0502020204030204" pitchFamily="34" charset="0"/>
                <a:ea typeface="Calibri" panose="020F0502020204030204" pitchFamily="34" charset="0"/>
                <a:cs typeface="Times New Roman" panose="02020603050405020304" pitchFamily="18" charset="0"/>
              </a:rPr>
              <a:t>Ingekomen stukken en mededelingen;</a:t>
            </a:r>
          </a:p>
          <a:p>
            <a:pPr marL="342900" lvl="0" indent="-342900">
              <a:lnSpc>
                <a:spcPct val="107000"/>
              </a:lnSpc>
              <a:spcAft>
                <a:spcPts val="0"/>
              </a:spcAft>
              <a:buFont typeface="+mj-lt"/>
              <a:buAutoNum type="arabicPeriod"/>
            </a:pPr>
            <a:r>
              <a:rPr lang="nl-NL" sz="1600" dirty="0">
                <a:latin typeface="Calibri" panose="020F0502020204030204" pitchFamily="34" charset="0"/>
                <a:ea typeface="Calibri" panose="020F0502020204030204" pitchFamily="34" charset="0"/>
                <a:cs typeface="Times New Roman" panose="02020603050405020304" pitchFamily="18" charset="0"/>
              </a:rPr>
              <a:t>Notulen jaarvergadering d.d. 20-10-2018 (zie volgende pagina);</a:t>
            </a:r>
          </a:p>
          <a:p>
            <a:pPr marL="342900" lvl="0" indent="-342900">
              <a:lnSpc>
                <a:spcPct val="107000"/>
              </a:lnSpc>
              <a:spcAft>
                <a:spcPts val="0"/>
              </a:spcAft>
              <a:buFont typeface="+mj-lt"/>
              <a:buAutoNum type="arabicPeriod"/>
            </a:pPr>
            <a:r>
              <a:rPr lang="nl-NL" sz="1600" dirty="0">
                <a:latin typeface="Calibri" panose="020F0502020204030204" pitchFamily="34" charset="0"/>
                <a:ea typeface="Calibri" panose="020F0502020204030204" pitchFamily="34" charset="0"/>
                <a:cs typeface="Times New Roman" panose="02020603050405020304" pitchFamily="18" charset="0"/>
              </a:rPr>
              <a:t>Jaarverslag secretaris 2018/2019;</a:t>
            </a:r>
          </a:p>
          <a:p>
            <a:pPr marL="342900" lvl="0" indent="-342900">
              <a:lnSpc>
                <a:spcPct val="107000"/>
              </a:lnSpc>
              <a:spcAft>
                <a:spcPts val="0"/>
              </a:spcAft>
              <a:buFont typeface="+mj-lt"/>
              <a:buAutoNum type="arabicPeriod"/>
            </a:pPr>
            <a:r>
              <a:rPr lang="nl-NL" sz="1600" dirty="0">
                <a:latin typeface="Calibri" panose="020F0502020204030204" pitchFamily="34" charset="0"/>
                <a:ea typeface="Calibri" panose="020F0502020204030204" pitchFamily="34" charset="0"/>
                <a:cs typeface="Times New Roman" panose="02020603050405020304" pitchFamily="18" charset="0"/>
              </a:rPr>
              <a:t>Jaarverslag penningmeester 2018/2019;</a:t>
            </a:r>
          </a:p>
          <a:p>
            <a:pPr marL="342900" lvl="0" indent="-342900">
              <a:lnSpc>
                <a:spcPct val="107000"/>
              </a:lnSpc>
              <a:spcAft>
                <a:spcPts val="0"/>
              </a:spcAft>
              <a:buFont typeface="+mj-lt"/>
              <a:buAutoNum type="arabicPeriod"/>
            </a:pPr>
            <a:r>
              <a:rPr lang="nl-NL" sz="1600" dirty="0">
                <a:latin typeface="Calibri" panose="020F0502020204030204" pitchFamily="34" charset="0"/>
                <a:ea typeface="Calibri" panose="020F0502020204030204" pitchFamily="34" charset="0"/>
                <a:cs typeface="Times New Roman" panose="02020603050405020304" pitchFamily="18" charset="0"/>
              </a:rPr>
              <a:t>Verslag kascommissie;</a:t>
            </a:r>
          </a:p>
          <a:p>
            <a:pPr marL="342900" lvl="0" indent="-342900">
              <a:lnSpc>
                <a:spcPct val="107000"/>
              </a:lnSpc>
              <a:spcAft>
                <a:spcPts val="0"/>
              </a:spcAft>
              <a:buFont typeface="+mj-lt"/>
              <a:buAutoNum type="arabicPeriod"/>
            </a:pPr>
            <a:r>
              <a:rPr lang="nl-NL" sz="1600" dirty="0">
                <a:latin typeface="Calibri" panose="020F0502020204030204" pitchFamily="34" charset="0"/>
                <a:ea typeface="Calibri" panose="020F0502020204030204" pitchFamily="34" charset="0"/>
                <a:cs typeface="Times New Roman" panose="02020603050405020304" pitchFamily="18" charset="0"/>
              </a:rPr>
              <a:t>Verkiezing kascommissie;</a:t>
            </a:r>
          </a:p>
          <a:p>
            <a:pPr marL="342900" lvl="0" indent="-342900">
              <a:lnSpc>
                <a:spcPct val="107000"/>
              </a:lnSpc>
              <a:spcAft>
                <a:spcPts val="0"/>
              </a:spcAft>
              <a:buFont typeface="+mj-lt"/>
              <a:buAutoNum type="arabicPeriod"/>
            </a:pPr>
            <a:r>
              <a:rPr lang="nl-NL" sz="1600" dirty="0">
                <a:latin typeface="Calibri" panose="020F0502020204030204" pitchFamily="34" charset="0"/>
                <a:ea typeface="Calibri" panose="020F0502020204030204" pitchFamily="34" charset="0"/>
                <a:cs typeface="Times New Roman" panose="02020603050405020304" pitchFamily="18" charset="0"/>
              </a:rPr>
              <a:t>Begroting 2019/2020;</a:t>
            </a:r>
          </a:p>
          <a:p>
            <a:pPr marL="342900" lvl="0" indent="-342900">
              <a:lnSpc>
                <a:spcPct val="107000"/>
              </a:lnSpc>
              <a:spcAft>
                <a:spcPts val="0"/>
              </a:spcAft>
              <a:buFont typeface="+mj-lt"/>
              <a:buAutoNum type="arabicPeriod"/>
            </a:pPr>
            <a:r>
              <a:rPr lang="nl-NL" sz="1600" dirty="0">
                <a:latin typeface="Calibri" panose="020F0502020204030204" pitchFamily="34" charset="0"/>
                <a:ea typeface="Calibri" panose="020F0502020204030204" pitchFamily="34" charset="0"/>
                <a:cs typeface="Times New Roman" panose="02020603050405020304" pitchFamily="18" charset="0"/>
              </a:rPr>
              <a:t>Vaststelling contributie 2019/2020. Het bestuur stelt voor de huidige contributie te handhaven op € 8,50 donateurs / € 20,-- leden.</a:t>
            </a:r>
          </a:p>
          <a:p>
            <a:pPr marL="342900" lvl="0" indent="-342900">
              <a:lnSpc>
                <a:spcPct val="107000"/>
              </a:lnSpc>
              <a:spcAft>
                <a:spcPts val="0"/>
              </a:spcAft>
              <a:buFont typeface="+mj-lt"/>
              <a:buAutoNum type="arabicPeriod"/>
            </a:pPr>
            <a:r>
              <a:rPr lang="nl-NL" sz="1600" dirty="0">
                <a:latin typeface="Calibri" panose="020F0502020204030204" pitchFamily="34" charset="0"/>
                <a:ea typeface="Calibri" panose="020F0502020204030204" pitchFamily="34" charset="0"/>
                <a:cs typeface="Times New Roman" panose="02020603050405020304" pitchFamily="18" charset="0"/>
              </a:rPr>
              <a:t>Ook komend jaar wordt er maar een kampioenschap gehouden in november en verder met een beduidend lager kostenplaatje voor dat jaar;</a:t>
            </a:r>
          </a:p>
          <a:p>
            <a:pPr marL="342900" lvl="0" indent="-342900">
              <a:lnSpc>
                <a:spcPct val="107000"/>
              </a:lnSpc>
              <a:spcAft>
                <a:spcPts val="0"/>
              </a:spcAft>
              <a:buFont typeface="+mj-lt"/>
              <a:buAutoNum type="arabicPeriod"/>
            </a:pPr>
            <a:r>
              <a:rPr lang="nl-NL" sz="1600" dirty="0">
                <a:latin typeface="Calibri" panose="020F0502020204030204" pitchFamily="34" charset="0"/>
                <a:ea typeface="Calibri" panose="020F0502020204030204" pitchFamily="34" charset="0"/>
                <a:cs typeface="Times New Roman" panose="02020603050405020304" pitchFamily="18" charset="0"/>
              </a:rPr>
              <a:t>Verkiezing bestuur.</a:t>
            </a:r>
          </a:p>
          <a:p>
            <a:pPr marL="342900" lvl="0" indent="-342900">
              <a:lnSpc>
                <a:spcPct val="107000"/>
              </a:lnSpc>
              <a:spcAft>
                <a:spcPts val="0"/>
              </a:spcAft>
              <a:buFont typeface="+mj-lt"/>
              <a:buAutoNum type="arabicPeriod"/>
            </a:pPr>
            <a:r>
              <a:rPr lang="nl-NL" sz="1600" dirty="0">
                <a:latin typeface="Calibri" panose="020F0502020204030204" pitchFamily="34" charset="0"/>
                <a:ea typeface="Calibri" panose="020F0502020204030204" pitchFamily="34" charset="0"/>
                <a:cs typeface="Times New Roman" panose="02020603050405020304" pitchFamily="18" charset="0"/>
              </a:rPr>
              <a:t>Volgens rooster zijn aftredend: Mw. A.M.C. Kokke-</a:t>
            </a:r>
            <a:r>
              <a:rPr lang="nl-NL" sz="1600" dirty="0" err="1">
                <a:latin typeface="Calibri" panose="020F0502020204030204" pitchFamily="34" charset="0"/>
                <a:ea typeface="Calibri" panose="020F0502020204030204" pitchFamily="34" charset="0"/>
                <a:cs typeface="Times New Roman" panose="02020603050405020304" pitchFamily="18" charset="0"/>
              </a:rPr>
              <a:t>Tieze</a:t>
            </a:r>
            <a:r>
              <a:rPr lang="nl-NL" sz="1600" dirty="0">
                <a:latin typeface="Calibri" panose="020F0502020204030204" pitchFamily="34" charset="0"/>
                <a:ea typeface="Calibri" panose="020F0502020204030204" pitchFamily="34" charset="0"/>
                <a:cs typeface="Times New Roman" panose="02020603050405020304" pitchFamily="18" charset="0"/>
              </a:rPr>
              <a:t>, secretaris, herkiesbaar;</a:t>
            </a:r>
          </a:p>
          <a:p>
            <a:pPr lvl="0">
              <a:lnSpc>
                <a:spcPct val="107000"/>
              </a:lnSpc>
              <a:spcAft>
                <a:spcPts val="0"/>
              </a:spcAft>
            </a:pPr>
            <a:r>
              <a:rPr lang="nl-NL" sz="1600" dirty="0">
                <a:latin typeface="Calibri" panose="020F0502020204030204" pitchFamily="34" charset="0"/>
                <a:ea typeface="Calibri" panose="020F0502020204030204" pitchFamily="34" charset="0"/>
                <a:cs typeface="Times New Roman" panose="02020603050405020304" pitchFamily="18" charset="0"/>
              </a:rPr>
              <a:t>       Heeft u interesse om in het bestuur zitting te nemen? </a:t>
            </a:r>
          </a:p>
          <a:p>
            <a:pPr lvl="0">
              <a:lnSpc>
                <a:spcPct val="107000"/>
              </a:lnSpc>
              <a:spcAft>
                <a:spcPts val="0"/>
              </a:spcAft>
            </a:pPr>
            <a:r>
              <a:rPr lang="nl-NL" sz="1600" dirty="0">
                <a:latin typeface="Calibri" panose="020F0502020204030204" pitchFamily="34" charset="0"/>
                <a:ea typeface="Calibri" panose="020F0502020204030204" pitchFamily="34" charset="0"/>
                <a:cs typeface="Times New Roman" panose="02020603050405020304" pitchFamily="18" charset="0"/>
              </a:rPr>
              <a:t>       Neem dan even met het bestuur contact op;</a:t>
            </a:r>
          </a:p>
          <a:p>
            <a:pPr marL="342900" lvl="0" indent="-342900">
              <a:lnSpc>
                <a:spcPct val="107000"/>
              </a:lnSpc>
              <a:spcAft>
                <a:spcPts val="0"/>
              </a:spcAft>
              <a:buFont typeface="+mj-lt"/>
              <a:buAutoNum type="arabicPeriod"/>
            </a:pPr>
            <a:r>
              <a:rPr lang="nl-NL" sz="1600" dirty="0">
                <a:latin typeface="Calibri" panose="020F0502020204030204" pitchFamily="34" charset="0"/>
                <a:ea typeface="Calibri" panose="020F0502020204030204" pitchFamily="34" charset="0"/>
                <a:cs typeface="Times New Roman" panose="02020603050405020304" pitchFamily="18" charset="0"/>
              </a:rPr>
              <a:t>Bespreking seizoen 2019/2020;</a:t>
            </a:r>
          </a:p>
          <a:p>
            <a:pPr marL="342900" lvl="0" indent="-342900">
              <a:lnSpc>
                <a:spcPct val="107000"/>
              </a:lnSpc>
              <a:spcAft>
                <a:spcPts val="0"/>
              </a:spcAft>
              <a:buFont typeface="+mj-lt"/>
              <a:buAutoNum type="arabicPeriod"/>
            </a:pPr>
            <a:r>
              <a:rPr lang="nl-NL" sz="1600" dirty="0">
                <a:latin typeface="Calibri" panose="020F0502020204030204" pitchFamily="34" charset="0"/>
                <a:ea typeface="Calibri" panose="020F0502020204030204" pitchFamily="34" charset="0"/>
                <a:cs typeface="Times New Roman" panose="02020603050405020304" pitchFamily="18" charset="0"/>
              </a:rPr>
              <a:t>Kaartreizen: Weekend Valkenburg 2020</a:t>
            </a:r>
          </a:p>
          <a:p>
            <a:pPr marL="342900" lvl="0" indent="-342900">
              <a:lnSpc>
                <a:spcPct val="107000"/>
              </a:lnSpc>
              <a:spcAft>
                <a:spcPts val="0"/>
              </a:spcAft>
              <a:buFont typeface="+mj-lt"/>
              <a:buAutoNum type="arabicPeriod"/>
            </a:pPr>
            <a:r>
              <a:rPr lang="nl-NL" sz="1600" dirty="0">
                <a:latin typeface="Calibri" panose="020F0502020204030204" pitchFamily="34" charset="0"/>
                <a:ea typeface="Calibri" panose="020F0502020204030204" pitchFamily="34" charset="0"/>
                <a:cs typeface="Times New Roman" panose="02020603050405020304" pitchFamily="18" charset="0"/>
              </a:rPr>
              <a:t>Rondvraag;</a:t>
            </a:r>
          </a:p>
          <a:p>
            <a:pPr marL="342900" lvl="0" indent="-342900">
              <a:lnSpc>
                <a:spcPct val="107000"/>
              </a:lnSpc>
              <a:spcAft>
                <a:spcPts val="0"/>
              </a:spcAft>
              <a:buFont typeface="+mj-lt"/>
              <a:buAutoNum type="arabicPeriod"/>
            </a:pPr>
            <a:r>
              <a:rPr lang="nl-NL" sz="1600" dirty="0">
                <a:latin typeface="Calibri" panose="020F0502020204030204" pitchFamily="34" charset="0"/>
                <a:ea typeface="Calibri" panose="020F0502020204030204" pitchFamily="34" charset="0"/>
                <a:cs typeface="Times New Roman" panose="02020603050405020304" pitchFamily="18" charset="0"/>
              </a:rPr>
              <a:t>Sluiting.</a:t>
            </a:r>
          </a:p>
          <a:p>
            <a:pPr marL="457200">
              <a:lnSpc>
                <a:spcPct val="107000"/>
              </a:lnSpc>
              <a:spcAft>
                <a:spcPts val="0"/>
              </a:spcAft>
            </a:pPr>
            <a:r>
              <a:rPr lang="nl-NL" sz="1600" dirty="0">
                <a:latin typeface="Calibri" panose="020F0502020204030204" pitchFamily="34" charset="0"/>
                <a:ea typeface="Calibri" panose="020F0502020204030204" pitchFamily="34" charset="0"/>
                <a:cs typeface="Times New Roman" panose="02020603050405020304" pitchFamily="18" charset="0"/>
              </a:rPr>
              <a:t> </a:t>
            </a:r>
          </a:p>
          <a:p>
            <a:pPr marL="457200">
              <a:lnSpc>
                <a:spcPct val="107000"/>
              </a:lnSpc>
              <a:spcAft>
                <a:spcPts val="0"/>
              </a:spcAft>
            </a:pPr>
            <a:r>
              <a:rPr lang="nl-NL" sz="1600" dirty="0">
                <a:latin typeface="Calibri" panose="020F0502020204030204" pitchFamily="34" charset="0"/>
                <a:ea typeface="Calibri" panose="020F0502020204030204" pitchFamily="34" charset="0"/>
                <a:cs typeface="Times New Roman" panose="02020603050405020304" pitchFamily="18" charset="0"/>
              </a:rPr>
              <a:t>Namens het bestuur van de KBN</a:t>
            </a:r>
          </a:p>
          <a:p>
            <a:pPr marL="457200">
              <a:lnSpc>
                <a:spcPct val="107000"/>
              </a:lnSpc>
              <a:spcAft>
                <a:spcPts val="0"/>
              </a:spcAft>
            </a:pPr>
            <a:r>
              <a:rPr lang="nl-NL" sz="1600" dirty="0">
                <a:latin typeface="Calibri" panose="020F0502020204030204" pitchFamily="34" charset="0"/>
                <a:ea typeface="Calibri" panose="020F0502020204030204" pitchFamily="34" charset="0"/>
                <a:cs typeface="Times New Roman" panose="02020603050405020304" pitchFamily="18" charset="0"/>
              </a:rPr>
              <a:t>De secretaris,</a:t>
            </a:r>
          </a:p>
          <a:p>
            <a:pPr marL="457200">
              <a:lnSpc>
                <a:spcPct val="107000"/>
              </a:lnSpc>
              <a:spcAft>
                <a:spcPts val="800"/>
              </a:spcAft>
            </a:pPr>
            <a:r>
              <a:rPr lang="nl-NL" sz="1600" dirty="0">
                <a:latin typeface="Calibri" panose="020F0502020204030204" pitchFamily="34" charset="0"/>
                <a:ea typeface="Calibri" panose="020F0502020204030204" pitchFamily="34" charset="0"/>
                <a:cs typeface="Times New Roman" panose="02020603050405020304" pitchFamily="18" charset="0"/>
              </a:rPr>
              <a:t>A.M.C. Kokke-</a:t>
            </a:r>
            <a:r>
              <a:rPr lang="nl-NL" sz="1600" dirty="0" err="1">
                <a:latin typeface="Calibri" panose="020F0502020204030204" pitchFamily="34" charset="0"/>
                <a:ea typeface="Calibri" panose="020F0502020204030204" pitchFamily="34" charset="0"/>
                <a:cs typeface="Times New Roman" panose="02020603050405020304" pitchFamily="18" charset="0"/>
              </a:rPr>
              <a:t>Tieze</a:t>
            </a:r>
            <a:endParaRPr lang="nl-NL" sz="1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817099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1B2AB98D-6E6A-4AE4-8D25-2E449FADE7F9}"/>
              </a:ext>
            </a:extLst>
          </p:cNvPr>
          <p:cNvSpPr/>
          <p:nvPr/>
        </p:nvSpPr>
        <p:spPr>
          <a:xfrm>
            <a:off x="266700" y="304800"/>
            <a:ext cx="6362700" cy="8868390"/>
          </a:xfrm>
          <a:prstGeom prst="rect">
            <a:avLst/>
          </a:prstGeom>
        </p:spPr>
        <p:txBody>
          <a:bodyPr wrap="square">
            <a:spAutoFit/>
          </a:bodyPr>
          <a:lstStyle/>
          <a:p>
            <a:pPr defTabSz="361950">
              <a:lnSpc>
                <a:spcPct val="119000"/>
              </a:lnSpc>
              <a:spcAft>
                <a:spcPts val="600"/>
              </a:spcAft>
              <a:tabLst>
                <a:tab pos="180975" algn="l"/>
              </a:tabLst>
            </a:pPr>
            <a:r>
              <a:rPr lang="nl-NL" sz="1200" kern="1400" dirty="0">
                <a:solidFill>
                  <a:srgbClr val="000000"/>
                </a:solidFill>
                <a:latin typeface="Calibri" panose="020F0502020204030204" pitchFamily="34" charset="0"/>
              </a:rPr>
              <a:t>NOTULEN VAN DE ALGEMENE LEDENVERGADERING VAN DE KAART BOND NEDERLAND, GEHOUDEN OP 20 OKTOBER 2018 IN HET WIJKCENTRUM ELDERVELD TE ARNHEM.</a:t>
            </a:r>
          </a:p>
          <a:p>
            <a:pPr defTabSz="361950">
              <a:lnSpc>
                <a:spcPct val="119000"/>
              </a:lnSpc>
              <a:spcAft>
                <a:spcPts val="600"/>
              </a:spcAft>
              <a:tabLst>
                <a:tab pos="180975" algn="l"/>
              </a:tabLst>
            </a:pPr>
            <a:r>
              <a:rPr lang="nl-NL" sz="1200" kern="1400" dirty="0">
                <a:solidFill>
                  <a:srgbClr val="000000"/>
                </a:solidFill>
                <a:latin typeface="Calibri" panose="020F0502020204030204" pitchFamily="34" charset="0"/>
              </a:rPr>
              <a:t>Voorzitter: Dhr. J. Kokke</a:t>
            </a:r>
          </a:p>
          <a:p>
            <a:pPr defTabSz="361950">
              <a:lnSpc>
                <a:spcPct val="119000"/>
              </a:lnSpc>
              <a:spcAft>
                <a:spcPts val="600"/>
              </a:spcAft>
              <a:tabLst>
                <a:tab pos="180975" algn="l"/>
              </a:tabLst>
            </a:pPr>
            <a:r>
              <a:rPr lang="nl-NL" sz="1200" kern="1400" dirty="0">
                <a:solidFill>
                  <a:srgbClr val="000000"/>
                </a:solidFill>
                <a:latin typeface="Calibri" panose="020F0502020204030204" pitchFamily="34" charset="0"/>
              </a:rPr>
              <a:t>1.	Opening en vaststelling agenda. Om 11.00 uur opent de voorzitter de vergadering en heet  iedereen hartelijk welkom. De agenda wordt akkoord bevonden door de vergadering. Voortaan meesturen financieel verslag penningmeester.</a:t>
            </a:r>
          </a:p>
          <a:p>
            <a:pPr defTabSz="361950">
              <a:lnSpc>
                <a:spcPct val="119000"/>
              </a:lnSpc>
              <a:spcAft>
                <a:spcPts val="600"/>
              </a:spcAft>
              <a:tabLst>
                <a:tab pos="180975" algn="l"/>
              </a:tabLst>
            </a:pPr>
            <a:r>
              <a:rPr lang="nl-NL" sz="1200" kern="1400" dirty="0">
                <a:solidFill>
                  <a:srgbClr val="000000"/>
                </a:solidFill>
                <a:latin typeface="Calibri" panose="020F0502020204030204" pitchFamily="34" charset="0"/>
              </a:rPr>
              <a:t>2. Ingekomen stukken en mededelingen. De speelkaarten zijn toch niet zo best, van de NKU zijn beter. Mogelijkheid centrale inkoop van de speelkaarten.</a:t>
            </a:r>
          </a:p>
          <a:p>
            <a:pPr defTabSz="361950">
              <a:lnSpc>
                <a:spcPct val="119000"/>
              </a:lnSpc>
              <a:spcAft>
                <a:spcPts val="600"/>
              </a:spcAft>
              <a:tabLst>
                <a:tab pos="180975" algn="l"/>
              </a:tabLst>
            </a:pPr>
            <a:r>
              <a:rPr lang="nl-NL" sz="1200" kern="1400" dirty="0">
                <a:solidFill>
                  <a:srgbClr val="000000"/>
                </a:solidFill>
                <a:latin typeface="Calibri" panose="020F0502020204030204" pitchFamily="34" charset="0"/>
              </a:rPr>
              <a:t>3. Notulen jaarvergadering 27 oktober 2017. Geen opmerkingen;</a:t>
            </a:r>
          </a:p>
          <a:p>
            <a:pPr defTabSz="361950">
              <a:lnSpc>
                <a:spcPct val="119000"/>
              </a:lnSpc>
              <a:spcAft>
                <a:spcPts val="600"/>
              </a:spcAft>
              <a:tabLst>
                <a:tab pos="180975" algn="l"/>
              </a:tabLst>
            </a:pPr>
            <a:r>
              <a:rPr lang="nl-NL" sz="1200" kern="1400" dirty="0">
                <a:solidFill>
                  <a:srgbClr val="000000"/>
                </a:solidFill>
                <a:latin typeface="Calibri" panose="020F0502020204030204" pitchFamily="34" charset="0"/>
              </a:rPr>
              <a:t>4. Jaarverslag secretaris 2017/2018. Geen opmerkingen door de vergadering;</a:t>
            </a:r>
          </a:p>
          <a:p>
            <a:pPr defTabSz="361950">
              <a:lnSpc>
                <a:spcPct val="119000"/>
              </a:lnSpc>
              <a:spcAft>
                <a:spcPts val="600"/>
              </a:spcAft>
              <a:tabLst>
                <a:tab pos="180975" algn="l"/>
              </a:tabLst>
            </a:pPr>
            <a:r>
              <a:rPr lang="nl-NL" sz="1200" kern="1400" dirty="0">
                <a:solidFill>
                  <a:srgbClr val="000000"/>
                </a:solidFill>
                <a:latin typeface="Calibri" panose="020F0502020204030204" pitchFamily="34" charset="0"/>
              </a:rPr>
              <a:t>5. Jaarverslag penningmeester 2017/2018. Geen opmerkingen door de vergadering;</a:t>
            </a:r>
          </a:p>
          <a:p>
            <a:pPr defTabSz="361950">
              <a:lnSpc>
                <a:spcPct val="119000"/>
              </a:lnSpc>
              <a:spcAft>
                <a:spcPts val="600"/>
              </a:spcAft>
              <a:tabLst>
                <a:tab pos="180975" algn="l"/>
              </a:tabLst>
            </a:pPr>
            <a:r>
              <a:rPr lang="nl-NL" sz="1200" kern="1400" dirty="0">
                <a:solidFill>
                  <a:srgbClr val="000000"/>
                </a:solidFill>
                <a:latin typeface="Calibri" panose="020F0502020204030204" pitchFamily="34" charset="0"/>
              </a:rPr>
              <a:t>6. Verslag kascommissie. De kascommissie heeft na controle van de kas, de penningmeester decharge gegeven voor het boekjaar 2017/2018;</a:t>
            </a:r>
          </a:p>
          <a:p>
            <a:pPr defTabSz="361950">
              <a:lnSpc>
                <a:spcPct val="119000"/>
              </a:lnSpc>
              <a:spcAft>
                <a:spcPts val="600"/>
              </a:spcAft>
              <a:tabLst>
                <a:tab pos="180975" algn="l"/>
              </a:tabLst>
            </a:pPr>
            <a:r>
              <a:rPr lang="nl-NL" sz="1200" kern="1400" dirty="0">
                <a:solidFill>
                  <a:srgbClr val="000000"/>
                </a:solidFill>
                <a:latin typeface="Calibri" panose="020F0502020204030204" pitchFamily="34" charset="0"/>
              </a:rPr>
              <a:t>7. Verkiezing kascommissie. 	De heren van Limbeek en Horn hebben zich weer beschikbaar gesteld voor de controle van de kas;</a:t>
            </a:r>
          </a:p>
          <a:p>
            <a:pPr defTabSz="361950">
              <a:lnSpc>
                <a:spcPct val="119000"/>
              </a:lnSpc>
              <a:spcAft>
                <a:spcPts val="600"/>
              </a:spcAft>
              <a:tabLst>
                <a:tab pos="180975" algn="l"/>
              </a:tabLst>
            </a:pPr>
            <a:r>
              <a:rPr lang="nl-NL" sz="1200" kern="1400" dirty="0">
                <a:solidFill>
                  <a:srgbClr val="000000"/>
                </a:solidFill>
                <a:latin typeface="Calibri" panose="020F0502020204030204" pitchFamily="34" charset="0"/>
              </a:rPr>
              <a:t>8. Begroting 2018/2019 De begroting is moeilijk te maken, maar de penningmeester verwacht een positief resultaat. Nederlandse kampioenschappen prijzen worden verhoogd met 1e prijs  € 100,—, 2de prijs € 75,— en 3de prijs € 50,—.De rest is verder bekend;</a:t>
            </a:r>
          </a:p>
          <a:p>
            <a:pPr defTabSz="361950">
              <a:lnSpc>
                <a:spcPct val="119000"/>
              </a:lnSpc>
              <a:spcAft>
                <a:spcPts val="600"/>
              </a:spcAft>
              <a:tabLst>
                <a:tab pos="180975" algn="l"/>
              </a:tabLst>
            </a:pPr>
            <a:r>
              <a:rPr lang="nl-NL" sz="1200" kern="1400" dirty="0">
                <a:solidFill>
                  <a:srgbClr val="000000"/>
                </a:solidFill>
                <a:latin typeface="Calibri" panose="020F0502020204030204" pitchFamily="34" charset="0"/>
              </a:rPr>
              <a:t>9. Vaststelling contributie 2018/2019. De contributie blijft gehandhaafd op € 20,— voor de leden en € 8,50 voor de donateurs;</a:t>
            </a:r>
          </a:p>
          <a:p>
            <a:pPr defTabSz="361950">
              <a:lnSpc>
                <a:spcPct val="119000"/>
              </a:lnSpc>
              <a:spcAft>
                <a:spcPts val="600"/>
              </a:spcAft>
              <a:tabLst>
                <a:tab pos="180975" algn="l"/>
              </a:tabLst>
            </a:pPr>
            <a:r>
              <a:rPr lang="nl-NL" sz="1200" kern="1400" dirty="0">
                <a:solidFill>
                  <a:srgbClr val="000000"/>
                </a:solidFill>
                <a:latin typeface="Calibri" panose="020F0502020204030204" pitchFamily="34" charset="0"/>
              </a:rPr>
              <a:t>10. Verkiezing bestuur. De heren Jacobs en Kokke waren aftredend en hebben zich beide herkiesbaar gesteld. De heren zijn bij acclamatie gekozen.</a:t>
            </a:r>
          </a:p>
          <a:p>
            <a:pPr defTabSz="361950">
              <a:lnSpc>
                <a:spcPct val="119000"/>
              </a:lnSpc>
              <a:spcAft>
                <a:spcPts val="600"/>
              </a:spcAft>
              <a:tabLst>
                <a:tab pos="180975" algn="l"/>
              </a:tabLst>
            </a:pPr>
            <a:r>
              <a:rPr lang="nl-NL" sz="1200" kern="1400" dirty="0">
                <a:solidFill>
                  <a:srgbClr val="000000"/>
                </a:solidFill>
                <a:latin typeface="Calibri" panose="020F0502020204030204" pitchFamily="34" charset="0"/>
              </a:rPr>
              <a:t>11.  Bespreking seizoen 2018/2019. De volgende N.K. wordt gehouden op 3 november 2019;</a:t>
            </a:r>
          </a:p>
          <a:p>
            <a:pPr defTabSz="361950">
              <a:lnSpc>
                <a:spcPct val="119000"/>
              </a:lnSpc>
              <a:spcAft>
                <a:spcPts val="600"/>
              </a:spcAft>
              <a:tabLst>
                <a:tab pos="180975" algn="l"/>
              </a:tabLst>
            </a:pPr>
            <a:r>
              <a:rPr lang="nl-NL" sz="1200" kern="1400" dirty="0">
                <a:solidFill>
                  <a:srgbClr val="000000"/>
                </a:solidFill>
                <a:latin typeface="Calibri" panose="020F0502020204030204" pitchFamily="34" charset="0"/>
              </a:rPr>
              <a:t>12.	</a:t>
            </a:r>
            <a:r>
              <a:rPr lang="nl-NL" sz="1200" kern="1400" dirty="0" err="1">
                <a:solidFill>
                  <a:srgbClr val="000000"/>
                </a:solidFill>
                <a:latin typeface="Calibri" panose="020F0502020204030204" pitchFamily="34" charset="0"/>
              </a:rPr>
              <a:t>Kaartreizen.Weekend</a:t>
            </a:r>
            <a:r>
              <a:rPr lang="nl-NL" sz="1200" kern="1400" dirty="0">
                <a:solidFill>
                  <a:srgbClr val="000000"/>
                </a:solidFill>
                <a:latin typeface="Calibri" panose="020F0502020204030204" pitchFamily="34" charset="0"/>
              </a:rPr>
              <a:t> Valkenburg 2019 vanaf 1 mrt. t/m 4-5 mrt. Zomervakantie van 6 mei t/t 20 mei 2019 naar het eiland Kos, Griekenland</a:t>
            </a:r>
          </a:p>
          <a:p>
            <a:pPr defTabSz="361950">
              <a:lnSpc>
                <a:spcPct val="119000"/>
              </a:lnSpc>
              <a:spcAft>
                <a:spcPts val="600"/>
              </a:spcAft>
              <a:tabLst>
                <a:tab pos="180975" algn="l"/>
              </a:tabLst>
            </a:pPr>
            <a:r>
              <a:rPr lang="nl-NL" sz="1200" kern="1400" dirty="0">
                <a:solidFill>
                  <a:srgbClr val="000000"/>
                </a:solidFill>
                <a:latin typeface="Calibri" panose="020F0502020204030204" pitchFamily="34" charset="0"/>
              </a:rPr>
              <a:t>13.	Rondvraag. Er wordt voorgesteld om de verenigingen een aantal kaartspellen per jaar te geven</a:t>
            </a:r>
          </a:p>
          <a:p>
            <a:pPr marL="228600" indent="-228600" defTabSz="361950">
              <a:lnSpc>
                <a:spcPct val="119000"/>
              </a:lnSpc>
              <a:spcAft>
                <a:spcPts val="600"/>
              </a:spcAft>
              <a:buAutoNum type="arabicPeriod" startAt="14"/>
              <a:tabLst>
                <a:tab pos="180975" algn="l"/>
              </a:tabLst>
            </a:pPr>
            <a:r>
              <a:rPr lang="nl-NL" sz="1200" kern="1400" dirty="0">
                <a:solidFill>
                  <a:srgbClr val="000000"/>
                </a:solidFill>
                <a:latin typeface="Calibri" panose="020F0502020204030204" pitchFamily="34" charset="0"/>
              </a:rPr>
              <a:t>Sluiting.</a:t>
            </a:r>
          </a:p>
          <a:p>
            <a:pPr marL="228600" indent="-228600" defTabSz="361950">
              <a:lnSpc>
                <a:spcPct val="119000"/>
              </a:lnSpc>
              <a:spcAft>
                <a:spcPts val="600"/>
              </a:spcAft>
              <a:buAutoNum type="arabicPeriod" startAt="14"/>
              <a:tabLst>
                <a:tab pos="180975" algn="l"/>
              </a:tabLst>
            </a:pPr>
            <a:endParaRPr lang="nl-NL" sz="1200" kern="1400" dirty="0">
              <a:solidFill>
                <a:srgbClr val="000000"/>
              </a:solidFill>
              <a:latin typeface="Calibri" panose="020F0502020204030204" pitchFamily="34" charset="0"/>
            </a:endParaRPr>
          </a:p>
          <a:p>
            <a:pPr defTabSz="361950">
              <a:lnSpc>
                <a:spcPct val="119000"/>
              </a:lnSpc>
              <a:spcAft>
                <a:spcPts val="600"/>
              </a:spcAft>
              <a:tabLst>
                <a:tab pos="180975" algn="l"/>
              </a:tabLst>
            </a:pPr>
            <a:r>
              <a:rPr lang="nl-NL" sz="1200" kern="1400" dirty="0">
                <a:solidFill>
                  <a:srgbClr val="000000"/>
                </a:solidFill>
                <a:latin typeface="Calibri" panose="020F0502020204030204" pitchFamily="34" charset="0"/>
              </a:rPr>
              <a:t>	Namens het bestuur van de KBN</a:t>
            </a:r>
          </a:p>
          <a:p>
            <a:pPr defTabSz="361950">
              <a:lnSpc>
                <a:spcPct val="119000"/>
              </a:lnSpc>
              <a:spcAft>
                <a:spcPts val="600"/>
              </a:spcAft>
              <a:tabLst>
                <a:tab pos="180975" algn="l"/>
              </a:tabLst>
            </a:pPr>
            <a:r>
              <a:rPr lang="nl-NL" sz="1200" kern="1400" dirty="0">
                <a:solidFill>
                  <a:srgbClr val="000000"/>
                </a:solidFill>
                <a:latin typeface="Calibri" panose="020F0502020204030204" pitchFamily="34" charset="0"/>
              </a:rPr>
              <a:t>	De Voorzitter, de secretaris,</a:t>
            </a:r>
          </a:p>
          <a:p>
            <a:pPr defTabSz="361950">
              <a:lnSpc>
                <a:spcPct val="119000"/>
              </a:lnSpc>
              <a:spcAft>
                <a:spcPts val="600"/>
              </a:spcAft>
              <a:tabLst>
                <a:tab pos="180975" algn="l"/>
              </a:tabLst>
            </a:pPr>
            <a:r>
              <a:rPr lang="nl-NL" sz="1200" kern="1400" dirty="0">
                <a:solidFill>
                  <a:srgbClr val="000000"/>
                </a:solidFill>
                <a:latin typeface="Calibri" panose="020F0502020204030204" pitchFamily="34" charset="0"/>
              </a:rPr>
              <a:t>	A.M.C. Kokke-</a:t>
            </a:r>
            <a:r>
              <a:rPr lang="nl-NL" sz="1200" kern="1400" dirty="0" err="1">
                <a:solidFill>
                  <a:srgbClr val="000000"/>
                </a:solidFill>
                <a:latin typeface="Calibri" panose="020F0502020204030204" pitchFamily="34" charset="0"/>
              </a:rPr>
              <a:t>Tieze</a:t>
            </a:r>
            <a:endParaRPr lang="nl-NL" sz="1200" kern="1400" dirty="0">
              <a:solidFill>
                <a:srgbClr val="000000"/>
              </a:solidFill>
              <a:latin typeface="Calibri" panose="020F0502020204030204" pitchFamily="34" charset="0"/>
            </a:endParaRPr>
          </a:p>
          <a:p>
            <a:pPr defTabSz="361950">
              <a:lnSpc>
                <a:spcPct val="119000"/>
              </a:lnSpc>
              <a:spcAft>
                <a:spcPts val="600"/>
              </a:spcAft>
              <a:tabLst>
                <a:tab pos="180975" algn="l"/>
              </a:tabLst>
            </a:pPr>
            <a:r>
              <a:rPr lang="nl-NL" sz="1200" kern="140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2373427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5155" y="333749"/>
            <a:ext cx="6647688" cy="931469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schermafbeelding&#10;&#10;Automatisch gegenereerde beschrijving">
            <a:extLst>
              <a:ext uri="{FF2B5EF4-FFF2-40B4-BE49-F238E27FC236}">
                <a16:creationId xmlns:a16="http://schemas.microsoft.com/office/drawing/2014/main" id="{9D53E591-BCBE-4BB8-8485-817911E6E8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063"/>
            <a:ext cx="6858000" cy="9119873"/>
          </a:xfrm>
          <a:prstGeom prst="rect">
            <a:avLst/>
          </a:prstGeom>
        </p:spPr>
      </p:pic>
    </p:spTree>
    <p:extLst>
      <p:ext uri="{BB962C8B-B14F-4D97-AF65-F5344CB8AC3E}">
        <p14:creationId xmlns:p14="http://schemas.microsoft.com/office/powerpoint/2010/main" val="1064045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Afbeelding 2" descr="Afbeelding met schermafbeelding, tekst&#10;&#10;Automatisch gegenereerde beschrijving">
            <a:extLst>
              <a:ext uri="{FF2B5EF4-FFF2-40B4-BE49-F238E27FC236}">
                <a16:creationId xmlns:a16="http://schemas.microsoft.com/office/drawing/2014/main" id="{B2A9924B-D2C3-4EB6-B742-F9BDF4A0AE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063"/>
            <a:ext cx="6858000" cy="911987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86383" y="833627"/>
            <a:ext cx="5285232" cy="8086351"/>
          </a:xfrm>
          <a:prstGeom prst="rect">
            <a:avLst/>
          </a:prstGeom>
          <a:blipFill>
            <a:blip r:embed="rId2" cstate="print"/>
            <a:stretch>
              <a:fillRect/>
            </a:stretch>
          </a:blipFill>
        </p:spPr>
        <p:txBody>
          <a:bodyPr wrap="square" lIns="0" tIns="0" rIns="0" bIns="0" rtlCol="0"/>
          <a:lstStyle/>
          <a:p>
            <a:endParaRPr/>
          </a:p>
        </p:txBody>
      </p:sp>
      <p:sp>
        <p:nvSpPr>
          <p:cNvPr id="3" name="Tekstvak 2">
            <a:extLst>
              <a:ext uri="{FF2B5EF4-FFF2-40B4-BE49-F238E27FC236}">
                <a16:creationId xmlns:a16="http://schemas.microsoft.com/office/drawing/2014/main" id="{38500468-1666-44BD-9A82-23A3031E47E9}"/>
              </a:ext>
            </a:extLst>
          </p:cNvPr>
          <p:cNvSpPr txBox="1"/>
          <p:nvPr/>
        </p:nvSpPr>
        <p:spPr>
          <a:xfrm>
            <a:off x="609600" y="457200"/>
            <a:ext cx="5285232" cy="376427"/>
          </a:xfrm>
          <a:prstGeom prst="rect">
            <a:avLst/>
          </a:prstGeom>
          <a:noFill/>
        </p:spPr>
        <p:txBody>
          <a:bodyPr wrap="square" rtlCol="0">
            <a:spAutoFit/>
          </a:bodyPr>
          <a:lstStyle/>
          <a:p>
            <a:r>
              <a:rPr lang="nl-NL" b="1" i="1" u="sng" dirty="0"/>
              <a:t>Publicatie augustus 2019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TotalTime>
  <Words>1696</Words>
  <Application>Microsoft Office PowerPoint</Application>
  <PresentationFormat>A4 (210 x 297 mm)</PresentationFormat>
  <Paragraphs>253</Paragraphs>
  <Slides>19</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19</vt:i4>
      </vt:variant>
    </vt:vector>
  </HeadingPairs>
  <TitlesOfParts>
    <vt:vector size="27" baseType="lpstr">
      <vt:lpstr>Arial</vt:lpstr>
      <vt:lpstr>Calibri</vt:lpstr>
      <vt:lpstr>Calibri Light</vt:lpstr>
      <vt:lpstr>Liberation Sans Narrow</vt:lpstr>
      <vt:lpstr>Symbol</vt:lpstr>
      <vt:lpstr>Times New Roman</vt:lpstr>
      <vt:lpstr>Trebuchet MS</vt:lpstr>
      <vt:lpstr>Office Theme</vt:lpstr>
      <vt:lpstr>PowerPoint-presentatie</vt:lpstr>
      <vt:lpstr>Index - Nieuwsbrief Open Kaart</vt:lpstr>
      <vt:lpstr>Brrr…dat is schrikken.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Impressies Carnavalsweekend - Valkenburg</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 Kokke</dc:creator>
  <cp:lastModifiedBy>Jan Kokke</cp:lastModifiedBy>
  <cp:revision>9</cp:revision>
  <dcterms:created xsi:type="dcterms:W3CDTF">2019-09-05T17:54:10Z</dcterms:created>
  <dcterms:modified xsi:type="dcterms:W3CDTF">2019-09-08T10:12:09Z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2019-08-06T00:00:00Z</vt:filetime>
  </property>
  <property fmtid="{D5CDD505-2E9C-101B-9397-08002B2CF9AE}" pid="3" name="Creator">
    <vt:lpwstr>Microsoft® PowerPoint® voor Office 365</vt:lpwstr>
  </property>
  <property fmtid="{D5CDD505-2E9C-101B-9397-08002B2CF9AE}" pid="4" name="LastSaved">
    <vt:filetime>2019-09-05T00:00:00Z</vt:filetime>
  </property>
</Properties>
</file>