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7" r:id="rId2"/>
    <p:sldId id="256" r:id="rId3"/>
    <p:sldId id="258" r:id="rId4"/>
    <p:sldId id="259" r:id="rId5"/>
    <p:sldId id="260" r:id="rId6"/>
    <p:sldId id="261" r:id="rId7"/>
    <p:sldId id="262"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7617B2-4C80-42DA-8FBE-F98A461D4019}" v="18" dt="2026-06-09T12:11:19.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4660"/>
  </p:normalViewPr>
  <p:slideViewPr>
    <p:cSldViewPr snapToGrid="0">
      <p:cViewPr varScale="1">
        <p:scale>
          <a:sx n="94" d="100"/>
          <a:sy n="94" d="100"/>
        </p:scale>
        <p:origin x="2604" y="-366"/>
      </p:cViewPr>
      <p:guideLst/>
    </p:cSldViewPr>
  </p:slideViewPr>
  <p:notesTextViewPr>
    <p:cViewPr>
      <p:scale>
        <a:sx n="1" d="1"/>
        <a:sy n="1" d="1"/>
      </p:scale>
      <p:origin x="0" y="0"/>
    </p:cViewPr>
  </p:notesTextViewPr>
  <p:notesViewPr>
    <p:cSldViewPr snapToGrid="0">
      <p:cViewPr varScale="1">
        <p:scale>
          <a:sx n="98" d="100"/>
          <a:sy n="98" d="100"/>
        </p:scale>
        <p:origin x="3516"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 Kokke" userId="5ffc4bd122683ff1" providerId="LiveId" clId="{E6291B3B-C8BE-4DB7-B9A4-DA4E37D920D5}"/>
    <pc:docChg chg="undo custSel addSld modSld">
      <pc:chgData name="Jan Kokke" userId="5ffc4bd122683ff1" providerId="LiveId" clId="{E6291B3B-C8BE-4DB7-B9A4-DA4E37D920D5}" dt="2026-06-09T13:00:41.129" v="7185" actId="13926"/>
      <pc:docMkLst>
        <pc:docMk/>
      </pc:docMkLst>
      <pc:sldChg chg="modSp mod">
        <pc:chgData name="Jan Kokke" userId="5ffc4bd122683ff1" providerId="LiveId" clId="{E6291B3B-C8BE-4DB7-B9A4-DA4E37D920D5}" dt="2026-06-09T12:55:18.889" v="7157" actId="20577"/>
        <pc:sldMkLst>
          <pc:docMk/>
          <pc:sldMk cId="4294623917" sldId="256"/>
        </pc:sldMkLst>
        <pc:spChg chg="mod">
          <ac:chgData name="Jan Kokke" userId="5ffc4bd122683ff1" providerId="LiveId" clId="{E6291B3B-C8BE-4DB7-B9A4-DA4E37D920D5}" dt="2026-06-09T12:55:18.889" v="7157" actId="20577"/>
          <ac:spMkLst>
            <pc:docMk/>
            <pc:sldMk cId="4294623917" sldId="256"/>
            <ac:spMk id="4" creationId="{EF3CCBA2-D139-1C44-C0CA-9F108402454C}"/>
          </ac:spMkLst>
        </pc:spChg>
      </pc:sldChg>
      <pc:sldChg chg="addSp modSp mod">
        <pc:chgData name="Jan Kokke" userId="5ffc4bd122683ff1" providerId="LiveId" clId="{E6291B3B-C8BE-4DB7-B9A4-DA4E37D920D5}" dt="2026-06-09T10:14:48.539" v="3763" actId="1036"/>
        <pc:sldMkLst>
          <pc:docMk/>
          <pc:sldMk cId="693846499" sldId="257"/>
        </pc:sldMkLst>
        <pc:spChg chg="mod">
          <ac:chgData name="Jan Kokke" userId="5ffc4bd122683ff1" providerId="LiveId" clId="{E6291B3B-C8BE-4DB7-B9A4-DA4E37D920D5}" dt="2026-06-07T12:03:54.115" v="1328" actId="255"/>
          <ac:spMkLst>
            <pc:docMk/>
            <pc:sldMk cId="693846499" sldId="257"/>
            <ac:spMk id="3" creationId="{ED7678D7-F43E-0E6F-2502-DBADD548DD02}"/>
          </ac:spMkLst>
        </pc:spChg>
        <pc:spChg chg="mod">
          <ac:chgData name="Jan Kokke" userId="5ffc4bd122683ff1" providerId="LiveId" clId="{E6291B3B-C8BE-4DB7-B9A4-DA4E37D920D5}" dt="2026-06-09T10:14:48.539" v="3763" actId="1036"/>
          <ac:spMkLst>
            <pc:docMk/>
            <pc:sldMk cId="693846499" sldId="257"/>
            <ac:spMk id="4" creationId="{E5F83359-ECAB-7EFC-E328-87FCA66732B3}"/>
          </ac:spMkLst>
        </pc:spChg>
        <pc:spChg chg="mod">
          <ac:chgData name="Jan Kokke" userId="5ffc4bd122683ff1" providerId="LiveId" clId="{E6291B3B-C8BE-4DB7-B9A4-DA4E37D920D5}" dt="2026-06-07T12:04:56.091" v="1333" actId="1076"/>
          <ac:spMkLst>
            <pc:docMk/>
            <pc:sldMk cId="693846499" sldId="257"/>
            <ac:spMk id="5" creationId="{0F1D4708-91F3-8624-411F-3926F17D8DC5}"/>
          </ac:spMkLst>
        </pc:spChg>
        <pc:spChg chg="mod">
          <ac:chgData name="Jan Kokke" userId="5ffc4bd122683ff1" providerId="LiveId" clId="{E6291B3B-C8BE-4DB7-B9A4-DA4E37D920D5}" dt="2026-06-07T12:04:20.145" v="1329" actId="21"/>
          <ac:spMkLst>
            <pc:docMk/>
            <pc:sldMk cId="693846499" sldId="257"/>
            <ac:spMk id="6" creationId="{FCB9032E-BA59-182A-24F6-6443450B5B82}"/>
          </ac:spMkLst>
        </pc:spChg>
        <pc:spChg chg="mod">
          <ac:chgData name="Jan Kokke" userId="5ffc4bd122683ff1" providerId="LiveId" clId="{E6291B3B-C8BE-4DB7-B9A4-DA4E37D920D5}" dt="2026-06-09T10:14:48.539" v="3763" actId="1036"/>
          <ac:spMkLst>
            <pc:docMk/>
            <pc:sldMk cId="693846499" sldId="257"/>
            <ac:spMk id="7" creationId="{3AB99101-1B6F-0453-F725-4C849B0DC085}"/>
          </ac:spMkLst>
        </pc:spChg>
        <pc:spChg chg="mod">
          <ac:chgData name="Jan Kokke" userId="5ffc4bd122683ff1" providerId="LiveId" clId="{E6291B3B-C8BE-4DB7-B9A4-DA4E37D920D5}" dt="2026-06-09T10:14:48.539" v="3763" actId="1036"/>
          <ac:spMkLst>
            <pc:docMk/>
            <pc:sldMk cId="693846499" sldId="257"/>
            <ac:spMk id="8" creationId="{9EE8505F-A0B1-D5B6-B8FE-8354BF60D807}"/>
          </ac:spMkLst>
        </pc:spChg>
        <pc:spChg chg="mod">
          <ac:chgData name="Jan Kokke" userId="5ffc4bd122683ff1" providerId="LiveId" clId="{E6291B3B-C8BE-4DB7-B9A4-DA4E37D920D5}" dt="2026-06-09T10:14:48.539" v="3763" actId="1036"/>
          <ac:spMkLst>
            <pc:docMk/>
            <pc:sldMk cId="693846499" sldId="257"/>
            <ac:spMk id="9" creationId="{B909F1D4-D5C0-696C-25A7-CC15A79006E0}"/>
          </ac:spMkLst>
        </pc:spChg>
        <pc:spChg chg="mod">
          <ac:chgData name="Jan Kokke" userId="5ffc4bd122683ff1" providerId="LiveId" clId="{E6291B3B-C8BE-4DB7-B9A4-DA4E37D920D5}" dt="2026-06-09T10:14:48.539" v="3763" actId="1036"/>
          <ac:spMkLst>
            <pc:docMk/>
            <pc:sldMk cId="693846499" sldId="257"/>
            <ac:spMk id="10" creationId="{9BDB5560-2BF4-9264-438D-2F2C116F723B}"/>
          </ac:spMkLst>
        </pc:spChg>
        <pc:spChg chg="mod">
          <ac:chgData name="Jan Kokke" userId="5ffc4bd122683ff1" providerId="LiveId" clId="{E6291B3B-C8BE-4DB7-B9A4-DA4E37D920D5}" dt="2026-06-09T10:14:48.539" v="3763" actId="1036"/>
          <ac:spMkLst>
            <pc:docMk/>
            <pc:sldMk cId="693846499" sldId="257"/>
            <ac:spMk id="11" creationId="{AA493A3F-457E-90CF-9257-4E4ACCA0A737}"/>
          </ac:spMkLst>
        </pc:spChg>
        <pc:spChg chg="mod">
          <ac:chgData name="Jan Kokke" userId="5ffc4bd122683ff1" providerId="LiveId" clId="{E6291B3B-C8BE-4DB7-B9A4-DA4E37D920D5}" dt="2026-06-09T10:13:30.951" v="3760" actId="20577"/>
          <ac:spMkLst>
            <pc:docMk/>
            <pc:sldMk cId="693846499" sldId="257"/>
            <ac:spMk id="12" creationId="{8822C5CD-00C3-BFEF-2F91-6CBDCC65DA59}"/>
          </ac:spMkLst>
        </pc:spChg>
        <pc:spChg chg="mod">
          <ac:chgData name="Jan Kokke" userId="5ffc4bd122683ff1" providerId="LiveId" clId="{E6291B3B-C8BE-4DB7-B9A4-DA4E37D920D5}" dt="2026-06-09T10:14:48.539" v="3763" actId="1036"/>
          <ac:spMkLst>
            <pc:docMk/>
            <pc:sldMk cId="693846499" sldId="257"/>
            <ac:spMk id="13" creationId="{360776DC-277F-06BE-7B2F-378394601C64}"/>
          </ac:spMkLst>
        </pc:spChg>
        <pc:spChg chg="mod">
          <ac:chgData name="Jan Kokke" userId="5ffc4bd122683ff1" providerId="LiveId" clId="{E6291B3B-C8BE-4DB7-B9A4-DA4E37D920D5}" dt="2026-06-09T10:14:48.539" v="3763" actId="1036"/>
          <ac:spMkLst>
            <pc:docMk/>
            <pc:sldMk cId="693846499" sldId="257"/>
            <ac:spMk id="15" creationId="{90FCE502-AE25-8238-AC0B-09069336C6CC}"/>
          </ac:spMkLst>
        </pc:spChg>
        <pc:spChg chg="mod">
          <ac:chgData name="Jan Kokke" userId="5ffc4bd122683ff1" providerId="LiveId" clId="{E6291B3B-C8BE-4DB7-B9A4-DA4E37D920D5}" dt="2026-06-09T10:14:48.539" v="3763" actId="1036"/>
          <ac:spMkLst>
            <pc:docMk/>
            <pc:sldMk cId="693846499" sldId="257"/>
            <ac:spMk id="16" creationId="{5C9C32E7-DD16-554F-954F-3927FE974E19}"/>
          </ac:spMkLst>
        </pc:spChg>
        <pc:spChg chg="mod">
          <ac:chgData name="Jan Kokke" userId="5ffc4bd122683ff1" providerId="LiveId" clId="{E6291B3B-C8BE-4DB7-B9A4-DA4E37D920D5}" dt="2026-06-07T12:10:24.190" v="1455" actId="255"/>
          <ac:spMkLst>
            <pc:docMk/>
            <pc:sldMk cId="693846499" sldId="257"/>
            <ac:spMk id="17" creationId="{2B92517B-A62C-0476-E9C9-2AA12A50C794}"/>
          </ac:spMkLst>
        </pc:spChg>
        <pc:spChg chg="add mod">
          <ac:chgData name="Jan Kokke" userId="5ffc4bd122683ff1" providerId="LiveId" clId="{E6291B3B-C8BE-4DB7-B9A4-DA4E37D920D5}" dt="2026-06-07T12:10:45.001" v="1456" actId="122"/>
          <ac:spMkLst>
            <pc:docMk/>
            <pc:sldMk cId="693846499" sldId="257"/>
            <ac:spMk id="18" creationId="{0F805E95-ED03-DEB9-A014-4B17EEF0634F}"/>
          </ac:spMkLst>
        </pc:spChg>
      </pc:sldChg>
      <pc:sldChg chg="modSp mod">
        <pc:chgData name="Jan Kokke" userId="5ffc4bd122683ff1" providerId="LiveId" clId="{E6291B3B-C8BE-4DB7-B9A4-DA4E37D920D5}" dt="2026-06-09T12:59:38.572" v="7183" actId="20577"/>
        <pc:sldMkLst>
          <pc:docMk/>
          <pc:sldMk cId="52768594" sldId="258"/>
        </pc:sldMkLst>
        <pc:spChg chg="mod">
          <ac:chgData name="Jan Kokke" userId="5ffc4bd122683ff1" providerId="LiveId" clId="{E6291B3B-C8BE-4DB7-B9A4-DA4E37D920D5}" dt="2026-06-09T12:59:38.572" v="7183" actId="20577"/>
          <ac:spMkLst>
            <pc:docMk/>
            <pc:sldMk cId="52768594" sldId="258"/>
            <ac:spMk id="4" creationId="{DBA13404-B4D5-43D6-4DC9-E381341F6E1C}"/>
          </ac:spMkLst>
        </pc:spChg>
      </pc:sldChg>
      <pc:sldChg chg="modSp mod">
        <pc:chgData name="Jan Kokke" userId="5ffc4bd122683ff1" providerId="LiveId" clId="{E6291B3B-C8BE-4DB7-B9A4-DA4E37D920D5}" dt="2026-06-09T13:00:41.129" v="7185" actId="13926"/>
        <pc:sldMkLst>
          <pc:docMk/>
          <pc:sldMk cId="315499178" sldId="259"/>
        </pc:sldMkLst>
        <pc:spChg chg="mod">
          <ac:chgData name="Jan Kokke" userId="5ffc4bd122683ff1" providerId="LiveId" clId="{E6291B3B-C8BE-4DB7-B9A4-DA4E37D920D5}" dt="2026-06-09T13:00:41.129" v="7185" actId="13926"/>
          <ac:spMkLst>
            <pc:docMk/>
            <pc:sldMk cId="315499178" sldId="259"/>
            <ac:spMk id="4" creationId="{4E6F157A-406D-3C32-E0E2-EF556F2E0EB2}"/>
          </ac:spMkLst>
        </pc:spChg>
      </pc:sldChg>
      <pc:sldChg chg="delSp modSp mod">
        <pc:chgData name="Jan Kokke" userId="5ffc4bd122683ff1" providerId="LiveId" clId="{E6291B3B-C8BE-4DB7-B9A4-DA4E37D920D5}" dt="2026-06-09T12:46:30.510" v="7139" actId="20577"/>
        <pc:sldMkLst>
          <pc:docMk/>
          <pc:sldMk cId="3364248868" sldId="260"/>
        </pc:sldMkLst>
        <pc:spChg chg="mod">
          <ac:chgData name="Jan Kokke" userId="5ffc4bd122683ff1" providerId="LiveId" clId="{E6291B3B-C8BE-4DB7-B9A4-DA4E37D920D5}" dt="2026-06-09T12:46:30.510" v="7139" actId="20577"/>
          <ac:spMkLst>
            <pc:docMk/>
            <pc:sldMk cId="3364248868" sldId="260"/>
            <ac:spMk id="3" creationId="{94259862-6000-AFFA-1F7A-0282E781A5DC}"/>
          </ac:spMkLst>
        </pc:spChg>
      </pc:sldChg>
      <pc:sldChg chg="addSp delSp modSp new mod">
        <pc:chgData name="Jan Kokke" userId="5ffc4bd122683ff1" providerId="LiveId" clId="{E6291B3B-C8BE-4DB7-B9A4-DA4E37D920D5}" dt="2026-06-09T11:54:20.916" v="5123" actId="255"/>
        <pc:sldMkLst>
          <pc:docMk/>
          <pc:sldMk cId="2341969820" sldId="261"/>
        </pc:sldMkLst>
        <pc:spChg chg="del">
          <ac:chgData name="Jan Kokke" userId="5ffc4bd122683ff1" providerId="LiveId" clId="{E6291B3B-C8BE-4DB7-B9A4-DA4E37D920D5}" dt="2026-06-09T10:01:02.237" v="3466" actId="478"/>
          <ac:spMkLst>
            <pc:docMk/>
            <pc:sldMk cId="2341969820" sldId="261"/>
            <ac:spMk id="2" creationId="{EFB61EE9-2B01-26BB-B2DD-B8394FA7FD67}"/>
          </ac:spMkLst>
        </pc:spChg>
        <pc:spChg chg="del">
          <ac:chgData name="Jan Kokke" userId="5ffc4bd122683ff1" providerId="LiveId" clId="{E6291B3B-C8BE-4DB7-B9A4-DA4E37D920D5}" dt="2026-06-09T10:01:02.237" v="3466" actId="478"/>
          <ac:spMkLst>
            <pc:docMk/>
            <pc:sldMk cId="2341969820" sldId="261"/>
            <ac:spMk id="3" creationId="{A445A736-95D4-B129-DB82-09B010171173}"/>
          </ac:spMkLst>
        </pc:spChg>
        <pc:spChg chg="add mod">
          <ac:chgData name="Jan Kokke" userId="5ffc4bd122683ff1" providerId="LiveId" clId="{E6291B3B-C8BE-4DB7-B9A4-DA4E37D920D5}" dt="2026-06-09T11:54:20.916" v="5123" actId="255"/>
          <ac:spMkLst>
            <pc:docMk/>
            <pc:sldMk cId="2341969820" sldId="261"/>
            <ac:spMk id="5" creationId="{98F0EEC6-B4BE-536F-F3F3-E96832C60952}"/>
          </ac:spMkLst>
        </pc:spChg>
      </pc:sldChg>
      <pc:sldChg chg="addSp delSp modSp new mod">
        <pc:chgData name="Jan Kokke" userId="5ffc4bd122683ff1" providerId="LiveId" clId="{E6291B3B-C8BE-4DB7-B9A4-DA4E37D920D5}" dt="2026-06-09T12:25:40.828" v="7131" actId="20577"/>
        <pc:sldMkLst>
          <pc:docMk/>
          <pc:sldMk cId="2966690784" sldId="262"/>
        </pc:sldMkLst>
        <pc:spChg chg="del">
          <ac:chgData name="Jan Kokke" userId="5ffc4bd122683ff1" providerId="LiveId" clId="{E6291B3B-C8BE-4DB7-B9A4-DA4E37D920D5}" dt="2026-06-09T11:54:42.972" v="5125" actId="478"/>
          <ac:spMkLst>
            <pc:docMk/>
            <pc:sldMk cId="2966690784" sldId="262"/>
            <ac:spMk id="2" creationId="{CD40E8C0-A168-CF55-D886-02F521049650}"/>
          </ac:spMkLst>
        </pc:spChg>
        <pc:spChg chg="del">
          <ac:chgData name="Jan Kokke" userId="5ffc4bd122683ff1" providerId="LiveId" clId="{E6291B3B-C8BE-4DB7-B9A4-DA4E37D920D5}" dt="2026-06-09T11:54:42.972" v="5125" actId="478"/>
          <ac:spMkLst>
            <pc:docMk/>
            <pc:sldMk cId="2966690784" sldId="262"/>
            <ac:spMk id="3" creationId="{12E0D0DF-27D8-7430-8C60-8DD68C69F159}"/>
          </ac:spMkLst>
        </pc:spChg>
        <pc:spChg chg="add mod">
          <ac:chgData name="Jan Kokke" userId="5ffc4bd122683ff1" providerId="LiveId" clId="{E6291B3B-C8BE-4DB7-B9A4-DA4E37D920D5}" dt="2026-06-09T12:25:40.828" v="7131" actId="20577"/>
          <ac:spMkLst>
            <pc:docMk/>
            <pc:sldMk cId="2966690784" sldId="262"/>
            <ac:spMk id="4" creationId="{220AF66B-5A2E-8267-DB62-F2A9C62A2C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879986-7D1A-4F9E-A013-CBB13055280C}" type="datetimeFigureOut">
              <a:rPr lang="nl-NL" smtClean="0"/>
              <a:t>9-6-2026</a:t>
            </a:fld>
            <a:endParaRPr lang="nl-NL"/>
          </a:p>
        </p:txBody>
      </p:sp>
      <p:sp>
        <p:nvSpPr>
          <p:cNvPr id="4" name="Tijdelijke aanduiding voor dia-afbeelding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5B105-0523-4936-8C9A-6594338A9FF6}" type="slidenum">
              <a:rPr lang="nl-NL" smtClean="0"/>
              <a:t>‹nr.›</a:t>
            </a:fld>
            <a:endParaRPr lang="nl-NL"/>
          </a:p>
        </p:txBody>
      </p:sp>
    </p:spTree>
    <p:extLst>
      <p:ext uri="{BB962C8B-B14F-4D97-AF65-F5344CB8AC3E}">
        <p14:creationId xmlns:p14="http://schemas.microsoft.com/office/powerpoint/2010/main" val="4230823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16683E12-C876-4A17-AD1F-8D4F6C1D9EBC}" type="datetimeFigureOut">
              <a:rPr lang="nl-NL" smtClean="0"/>
              <a:t>9-6-2026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22061747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6683E12-C876-4A17-AD1F-8D4F6C1D9EBC}" type="datetimeFigureOut">
              <a:rPr lang="nl-NL" smtClean="0"/>
              <a:t>9-6-2026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3069585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l-NL"/>
              <a:t>Klik om stijl te bewerken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16683E12-C876-4A17-AD1F-8D4F6C1D9EBC}" type="datetimeFigureOut">
              <a:rPr lang="nl-NL" smtClean="0"/>
              <a:t>9-6-2026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4103132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16683E12-C876-4A17-AD1F-8D4F6C1D9EBC}" type="datetimeFigureOut">
              <a:rPr lang="nl-NL" smtClean="0"/>
              <a:t>9-6-2026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1028402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l-NL"/>
              <a:t>Klik om stijl te bewerken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472381" y="3618442"/>
            <a:ext cx="2901255"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3471863" y="3618442"/>
            <a:ext cx="2915543"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16683E12-C876-4A17-AD1F-8D4F6C1D9EBC}" type="datetimeFigureOut">
              <a:rPr lang="nl-NL" smtClean="0"/>
              <a:t>9-6-2026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1279261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16683E12-C876-4A17-AD1F-8D4F6C1D9EBC}" type="datetimeFigureOut">
              <a:rPr lang="nl-NL" smtClean="0"/>
              <a:t>9-6-2026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131778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683E12-C876-4A17-AD1F-8D4F6C1D9EBC}" type="datetimeFigureOut">
              <a:rPr lang="nl-NL" smtClean="0"/>
              <a:t>9-6-2026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402520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6683E12-C876-4A17-AD1F-8D4F6C1D9EBC}" type="datetimeFigureOut">
              <a:rPr lang="nl-NL" smtClean="0"/>
              <a:t>9-6-2026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3698625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6683E12-C876-4A17-AD1F-8D4F6C1D9EBC}" type="datetimeFigureOut">
              <a:rPr lang="nl-NL" smtClean="0"/>
              <a:t>9-6-2026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1107484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6683E12-C876-4A17-AD1F-8D4F6C1D9EBC}" type="datetimeFigureOut">
              <a:rPr lang="nl-NL" smtClean="0"/>
              <a:t>9-6-2026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2994640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16683E12-C876-4A17-AD1F-8D4F6C1D9EBC}" type="datetimeFigureOut">
              <a:rPr lang="nl-NL" smtClean="0"/>
              <a:t>9-6-2026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B3006D46-EB72-43BC-8BF0-EAFAD0FC438D}" type="slidenum">
              <a:rPr lang="nl-NL" smtClean="0"/>
              <a:t>‹nr.›</a:t>
            </a:fld>
            <a:endParaRPr lang="nl-NL"/>
          </a:p>
        </p:txBody>
      </p:sp>
    </p:spTree>
    <p:extLst>
      <p:ext uri="{BB962C8B-B14F-4D97-AF65-F5344CB8AC3E}">
        <p14:creationId xmlns:p14="http://schemas.microsoft.com/office/powerpoint/2010/main" val="4197017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16683E12-C876-4A17-AD1F-8D4F6C1D9EBC}" type="datetimeFigureOut">
              <a:rPr lang="nl-NL" smtClean="0"/>
              <a:t>9-6-2026</a:t>
            </a:fld>
            <a:endParaRPr lang="nl-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B3006D46-EB72-43BC-8BF0-EAFAD0FC438D}" type="slidenum">
              <a:rPr lang="nl-NL" smtClean="0"/>
              <a:t>‹nr.›</a:t>
            </a:fld>
            <a:endParaRPr lang="nl-NL"/>
          </a:p>
        </p:txBody>
      </p:sp>
    </p:spTree>
    <p:extLst>
      <p:ext uri="{BB962C8B-B14F-4D97-AF65-F5344CB8AC3E}">
        <p14:creationId xmlns:p14="http://schemas.microsoft.com/office/powerpoint/2010/main" val="36110325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8BCEA53C-6080-CB0B-25FB-2F3ADA865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87121"/>
            <a:ext cx="1155970" cy="1437290"/>
          </a:xfrm>
          <a:prstGeom prst="rect">
            <a:avLst/>
          </a:prstGeom>
        </p:spPr>
      </p:pic>
      <p:sp>
        <p:nvSpPr>
          <p:cNvPr id="3" name="Tekstvak 2">
            <a:extLst>
              <a:ext uri="{FF2B5EF4-FFF2-40B4-BE49-F238E27FC236}">
                <a16:creationId xmlns:a16="http://schemas.microsoft.com/office/drawing/2014/main" id="{ED7678D7-F43E-0E6F-2502-DBADD548DD02}"/>
              </a:ext>
            </a:extLst>
          </p:cNvPr>
          <p:cNvSpPr txBox="1"/>
          <p:nvPr/>
        </p:nvSpPr>
        <p:spPr>
          <a:xfrm>
            <a:off x="1702341" y="376444"/>
            <a:ext cx="5000017" cy="954107"/>
          </a:xfrm>
          <a:prstGeom prst="rect">
            <a:avLst/>
          </a:prstGeom>
          <a:noFill/>
        </p:spPr>
        <p:txBody>
          <a:bodyPr wrap="square" rtlCol="0">
            <a:spAutoFit/>
          </a:bodyPr>
          <a:lstStyle/>
          <a:p>
            <a:r>
              <a:rPr lang="nl-NL" sz="2800" b="1" i="1" dirty="0"/>
              <a:t>Kaart Bond Nederland (KBN)</a:t>
            </a:r>
          </a:p>
          <a:p>
            <a:r>
              <a:rPr lang="nl-NL" sz="2800" b="1" i="1" dirty="0"/>
              <a:t>Beleidsplan 2026 - 2036</a:t>
            </a:r>
          </a:p>
        </p:txBody>
      </p:sp>
      <p:sp>
        <p:nvSpPr>
          <p:cNvPr id="4" name="Rechthoek 3">
            <a:extLst>
              <a:ext uri="{FF2B5EF4-FFF2-40B4-BE49-F238E27FC236}">
                <a16:creationId xmlns:a16="http://schemas.microsoft.com/office/drawing/2014/main" id="{E5F83359-ECAB-7EFC-E328-87FCA66732B3}"/>
              </a:ext>
            </a:extLst>
          </p:cNvPr>
          <p:cNvSpPr/>
          <p:nvPr/>
        </p:nvSpPr>
        <p:spPr>
          <a:xfrm>
            <a:off x="428013" y="3270655"/>
            <a:ext cx="1001949" cy="1819073"/>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sp>
        <p:nvSpPr>
          <p:cNvPr id="5" name="Rechthoek 4">
            <a:extLst>
              <a:ext uri="{FF2B5EF4-FFF2-40B4-BE49-F238E27FC236}">
                <a16:creationId xmlns:a16="http://schemas.microsoft.com/office/drawing/2014/main" id="{0F1D4708-91F3-8624-411F-3926F17D8DC5}"/>
              </a:ext>
            </a:extLst>
          </p:cNvPr>
          <p:cNvSpPr/>
          <p:nvPr/>
        </p:nvSpPr>
        <p:spPr>
          <a:xfrm rot="5400000">
            <a:off x="3114902" y="-895264"/>
            <a:ext cx="667091" cy="604087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FCB9032E-BA59-182A-24F6-6443450B5B82}"/>
              </a:ext>
            </a:extLst>
          </p:cNvPr>
          <p:cNvSpPr txBox="1"/>
          <p:nvPr/>
        </p:nvSpPr>
        <p:spPr>
          <a:xfrm>
            <a:off x="1011677" y="1790749"/>
            <a:ext cx="5515585" cy="13542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600" b="1" i="1" dirty="0">
                <a:solidFill>
                  <a:schemeClr val="bg1"/>
                </a:solidFill>
              </a:rPr>
              <a:t>Kaart Bond Nederland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i="1" dirty="0">
                <a:solidFill>
                  <a:schemeClr val="bg1"/>
                </a:solidFill>
              </a:rPr>
              <a:t> </a:t>
            </a:r>
          </a:p>
          <a:p>
            <a:endParaRPr lang="nl-NL" dirty="0"/>
          </a:p>
        </p:txBody>
      </p:sp>
      <p:sp>
        <p:nvSpPr>
          <p:cNvPr id="7" name="Rechthoek 6">
            <a:extLst>
              <a:ext uri="{FF2B5EF4-FFF2-40B4-BE49-F238E27FC236}">
                <a16:creationId xmlns:a16="http://schemas.microsoft.com/office/drawing/2014/main" id="{3AB99101-1B6F-0453-F725-4C849B0DC085}"/>
              </a:ext>
            </a:extLst>
          </p:cNvPr>
          <p:cNvSpPr/>
          <p:nvPr/>
        </p:nvSpPr>
        <p:spPr>
          <a:xfrm>
            <a:off x="1693032" y="3270654"/>
            <a:ext cx="1001949" cy="1819073"/>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sp>
        <p:nvSpPr>
          <p:cNvPr id="8" name="Rechthoek 7">
            <a:extLst>
              <a:ext uri="{FF2B5EF4-FFF2-40B4-BE49-F238E27FC236}">
                <a16:creationId xmlns:a16="http://schemas.microsoft.com/office/drawing/2014/main" id="{9EE8505F-A0B1-D5B6-B8FE-8354BF60D807}"/>
              </a:ext>
            </a:extLst>
          </p:cNvPr>
          <p:cNvSpPr/>
          <p:nvPr/>
        </p:nvSpPr>
        <p:spPr>
          <a:xfrm>
            <a:off x="2963362" y="3270654"/>
            <a:ext cx="1001949" cy="1819073"/>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sp>
        <p:nvSpPr>
          <p:cNvPr id="9" name="Rechthoek 8">
            <a:extLst>
              <a:ext uri="{FF2B5EF4-FFF2-40B4-BE49-F238E27FC236}">
                <a16:creationId xmlns:a16="http://schemas.microsoft.com/office/drawing/2014/main" id="{B909F1D4-D5C0-696C-25A7-CC15A79006E0}"/>
              </a:ext>
            </a:extLst>
          </p:cNvPr>
          <p:cNvSpPr/>
          <p:nvPr/>
        </p:nvSpPr>
        <p:spPr>
          <a:xfrm>
            <a:off x="4213372" y="3270967"/>
            <a:ext cx="1001949" cy="1819073"/>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sp>
        <p:nvSpPr>
          <p:cNvPr id="10" name="Rechthoek 9">
            <a:extLst>
              <a:ext uri="{FF2B5EF4-FFF2-40B4-BE49-F238E27FC236}">
                <a16:creationId xmlns:a16="http://schemas.microsoft.com/office/drawing/2014/main" id="{9BDB5560-2BF4-9264-438D-2F2C116F723B}"/>
              </a:ext>
            </a:extLst>
          </p:cNvPr>
          <p:cNvSpPr/>
          <p:nvPr/>
        </p:nvSpPr>
        <p:spPr>
          <a:xfrm>
            <a:off x="5463382" y="3270967"/>
            <a:ext cx="1001949" cy="1819073"/>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sp>
        <p:nvSpPr>
          <p:cNvPr id="11" name="Tekstvak 10">
            <a:extLst>
              <a:ext uri="{FF2B5EF4-FFF2-40B4-BE49-F238E27FC236}">
                <a16:creationId xmlns:a16="http://schemas.microsoft.com/office/drawing/2014/main" id="{AA493A3F-457E-90CF-9257-4E4ACCA0A737}"/>
              </a:ext>
            </a:extLst>
          </p:cNvPr>
          <p:cNvSpPr txBox="1"/>
          <p:nvPr/>
        </p:nvSpPr>
        <p:spPr>
          <a:xfrm rot="16200000">
            <a:off x="2989" y="3857023"/>
            <a:ext cx="1819074" cy="646331"/>
          </a:xfrm>
          <a:prstGeom prst="rect">
            <a:avLst/>
          </a:prstGeom>
          <a:solidFill>
            <a:srgbClr val="0070C0"/>
          </a:solidFill>
        </p:spPr>
        <p:txBody>
          <a:bodyPr wrap="square" rtlCol="0">
            <a:spAutoFit/>
          </a:bodyPr>
          <a:lstStyle/>
          <a:p>
            <a:pPr algn="ctr"/>
            <a:r>
              <a:rPr lang="nl-NL" b="1" dirty="0">
                <a:solidFill>
                  <a:schemeClr val="bg1"/>
                </a:solidFill>
              </a:rPr>
              <a:t>Technische</a:t>
            </a:r>
          </a:p>
          <a:p>
            <a:pPr algn="ctr"/>
            <a:r>
              <a:rPr lang="nl-NL" b="1" dirty="0">
                <a:solidFill>
                  <a:schemeClr val="bg1"/>
                </a:solidFill>
              </a:rPr>
              <a:t>Zaken</a:t>
            </a:r>
          </a:p>
        </p:txBody>
      </p:sp>
      <p:sp>
        <p:nvSpPr>
          <p:cNvPr id="12" name="Tekstvak 11">
            <a:extLst>
              <a:ext uri="{FF2B5EF4-FFF2-40B4-BE49-F238E27FC236}">
                <a16:creationId xmlns:a16="http://schemas.microsoft.com/office/drawing/2014/main" id="{8822C5CD-00C3-BFEF-2F91-6CBDCC65DA59}"/>
              </a:ext>
            </a:extLst>
          </p:cNvPr>
          <p:cNvSpPr txBox="1"/>
          <p:nvPr/>
        </p:nvSpPr>
        <p:spPr>
          <a:xfrm rot="16200000">
            <a:off x="3703626" y="3940728"/>
            <a:ext cx="2042812" cy="369332"/>
          </a:xfrm>
          <a:prstGeom prst="rect">
            <a:avLst/>
          </a:prstGeom>
          <a:noFill/>
        </p:spPr>
        <p:txBody>
          <a:bodyPr wrap="square" rtlCol="0">
            <a:spAutoFit/>
          </a:bodyPr>
          <a:lstStyle/>
          <a:p>
            <a:pPr algn="ctr"/>
            <a:r>
              <a:rPr lang="nl-NL" b="1" dirty="0">
                <a:solidFill>
                  <a:schemeClr val="bg1"/>
                </a:solidFill>
              </a:rPr>
              <a:t>Activiteiten</a:t>
            </a:r>
          </a:p>
        </p:txBody>
      </p:sp>
      <p:sp>
        <p:nvSpPr>
          <p:cNvPr id="13" name="Tekstvak 12">
            <a:extLst>
              <a:ext uri="{FF2B5EF4-FFF2-40B4-BE49-F238E27FC236}">
                <a16:creationId xmlns:a16="http://schemas.microsoft.com/office/drawing/2014/main" id="{360776DC-277F-06BE-7B2F-378394601C64}"/>
              </a:ext>
            </a:extLst>
          </p:cNvPr>
          <p:cNvSpPr txBox="1"/>
          <p:nvPr/>
        </p:nvSpPr>
        <p:spPr>
          <a:xfrm rot="16200000">
            <a:off x="2514595" y="3857021"/>
            <a:ext cx="1819072" cy="646331"/>
          </a:xfrm>
          <a:prstGeom prst="rect">
            <a:avLst/>
          </a:prstGeom>
          <a:solidFill>
            <a:srgbClr val="0070C0"/>
          </a:solidFill>
        </p:spPr>
        <p:txBody>
          <a:bodyPr wrap="square" rtlCol="0">
            <a:spAutoFit/>
          </a:bodyPr>
          <a:lstStyle/>
          <a:p>
            <a:pPr algn="ctr"/>
            <a:r>
              <a:rPr lang="nl-NL" b="1">
                <a:solidFill>
                  <a:schemeClr val="bg1"/>
                </a:solidFill>
              </a:rPr>
              <a:t>Toernooi</a:t>
            </a:r>
            <a:endParaRPr lang="nl-NL" b="1" dirty="0">
              <a:solidFill>
                <a:schemeClr val="bg1"/>
              </a:solidFill>
            </a:endParaRPr>
          </a:p>
          <a:p>
            <a:pPr algn="ctr"/>
            <a:r>
              <a:rPr lang="nl-NL" b="1" dirty="0">
                <a:solidFill>
                  <a:schemeClr val="bg1"/>
                </a:solidFill>
              </a:rPr>
              <a:t>organisaties</a:t>
            </a:r>
          </a:p>
        </p:txBody>
      </p:sp>
      <p:sp>
        <p:nvSpPr>
          <p:cNvPr id="14" name="Tekstvak 13">
            <a:extLst>
              <a:ext uri="{FF2B5EF4-FFF2-40B4-BE49-F238E27FC236}">
                <a16:creationId xmlns:a16="http://schemas.microsoft.com/office/drawing/2014/main" id="{AD13393E-51D2-C390-08A9-0CFC9411A088}"/>
              </a:ext>
            </a:extLst>
          </p:cNvPr>
          <p:cNvSpPr txBox="1"/>
          <p:nvPr/>
        </p:nvSpPr>
        <p:spPr>
          <a:xfrm>
            <a:off x="1616788" y="6401133"/>
            <a:ext cx="2042812" cy="646331"/>
          </a:xfrm>
          <a:prstGeom prst="rect">
            <a:avLst/>
          </a:prstGeom>
          <a:solidFill>
            <a:schemeClr val="bg1"/>
          </a:solidFill>
        </p:spPr>
        <p:txBody>
          <a:bodyPr wrap="square" rtlCol="0">
            <a:spAutoFit/>
          </a:bodyPr>
          <a:lstStyle/>
          <a:p>
            <a:pPr algn="ctr"/>
            <a:endParaRPr lang="nl-NL" b="1" dirty="0">
              <a:solidFill>
                <a:schemeClr val="tx1"/>
              </a:solidFill>
            </a:endParaRPr>
          </a:p>
          <a:p>
            <a:pPr algn="ctr"/>
            <a:endParaRPr lang="nl-NL" b="1" dirty="0">
              <a:solidFill>
                <a:schemeClr val="tx1"/>
              </a:solidFill>
            </a:endParaRPr>
          </a:p>
        </p:txBody>
      </p:sp>
      <p:sp>
        <p:nvSpPr>
          <p:cNvPr id="15" name="Tekstvak 14">
            <a:extLst>
              <a:ext uri="{FF2B5EF4-FFF2-40B4-BE49-F238E27FC236}">
                <a16:creationId xmlns:a16="http://schemas.microsoft.com/office/drawing/2014/main" id="{90FCE502-AE25-8238-AC0B-09069336C6CC}"/>
              </a:ext>
            </a:extLst>
          </p:cNvPr>
          <p:cNvSpPr txBox="1"/>
          <p:nvPr/>
        </p:nvSpPr>
        <p:spPr>
          <a:xfrm rot="16200000">
            <a:off x="1288125" y="3861891"/>
            <a:ext cx="1819072" cy="646331"/>
          </a:xfrm>
          <a:prstGeom prst="rect">
            <a:avLst/>
          </a:prstGeom>
          <a:solidFill>
            <a:srgbClr val="0070C0"/>
          </a:solidFill>
        </p:spPr>
        <p:txBody>
          <a:bodyPr wrap="square" rtlCol="0">
            <a:spAutoFit/>
          </a:bodyPr>
          <a:lstStyle/>
          <a:p>
            <a:pPr algn="ctr"/>
            <a:r>
              <a:rPr lang="nl-NL" b="1" dirty="0">
                <a:solidFill>
                  <a:schemeClr val="bg1"/>
                </a:solidFill>
              </a:rPr>
              <a:t>Communicatie</a:t>
            </a:r>
          </a:p>
          <a:p>
            <a:pPr algn="ctr"/>
            <a:r>
              <a:rPr lang="nl-NL" b="1" dirty="0">
                <a:solidFill>
                  <a:schemeClr val="bg1"/>
                </a:solidFill>
              </a:rPr>
              <a:t>w.o. website</a:t>
            </a:r>
          </a:p>
        </p:txBody>
      </p:sp>
      <p:sp>
        <p:nvSpPr>
          <p:cNvPr id="16" name="Tekstvak 15">
            <a:extLst>
              <a:ext uri="{FF2B5EF4-FFF2-40B4-BE49-F238E27FC236}">
                <a16:creationId xmlns:a16="http://schemas.microsoft.com/office/drawing/2014/main" id="{5C9C32E7-DD16-554F-954F-3927FE974E19}"/>
              </a:ext>
            </a:extLst>
          </p:cNvPr>
          <p:cNvSpPr txBox="1"/>
          <p:nvPr/>
        </p:nvSpPr>
        <p:spPr>
          <a:xfrm rot="16200000">
            <a:off x="5010527" y="3857022"/>
            <a:ext cx="1819072" cy="646331"/>
          </a:xfrm>
          <a:prstGeom prst="rect">
            <a:avLst/>
          </a:prstGeom>
          <a:solidFill>
            <a:srgbClr val="0070C0"/>
          </a:solidFill>
        </p:spPr>
        <p:txBody>
          <a:bodyPr wrap="square" rtlCol="0">
            <a:spAutoFit/>
          </a:bodyPr>
          <a:lstStyle/>
          <a:p>
            <a:pPr algn="ctr"/>
            <a:r>
              <a:rPr lang="nl-NL" b="1" dirty="0">
                <a:solidFill>
                  <a:schemeClr val="bg1"/>
                </a:solidFill>
              </a:rPr>
              <a:t>Advertenties</a:t>
            </a:r>
          </a:p>
          <a:p>
            <a:pPr algn="ctr"/>
            <a:r>
              <a:rPr lang="nl-NL" b="1" dirty="0">
                <a:solidFill>
                  <a:schemeClr val="bg1"/>
                </a:solidFill>
              </a:rPr>
              <a:t>Sponsoring</a:t>
            </a:r>
          </a:p>
        </p:txBody>
      </p:sp>
      <p:sp>
        <p:nvSpPr>
          <p:cNvPr id="17" name="Tekstvak 16">
            <a:extLst>
              <a:ext uri="{FF2B5EF4-FFF2-40B4-BE49-F238E27FC236}">
                <a16:creationId xmlns:a16="http://schemas.microsoft.com/office/drawing/2014/main" id="{2B92517B-A62C-0476-E9C9-2AA12A50C794}"/>
              </a:ext>
            </a:extLst>
          </p:cNvPr>
          <p:cNvSpPr txBox="1"/>
          <p:nvPr/>
        </p:nvSpPr>
        <p:spPr>
          <a:xfrm>
            <a:off x="428010" y="5282984"/>
            <a:ext cx="6006841"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i="1" dirty="0">
                <a:solidFill>
                  <a:schemeClr val="tx1"/>
                </a:solidFill>
              </a:rPr>
              <a:t>Waarom een beleidsplan voor de Kaart Bond Nederland?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tx1"/>
                </a:solidFill>
              </a:rPr>
              <a:t>Al enkele jaren zien we de animo voor het Klaverjassen en Jokeren bij verenigingen en de bond teruglopen. Niet voor niets heeft de Kaart Bond Nederland in 2024 besloten om niet verenigingen maar natuurlijke personen op te nemen als lid van de kaartbond.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tx1"/>
                </a:solidFill>
              </a:rPr>
              <a:t>Op dit moment zijn ca. 200 leden lid van de bond.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t>Visie: We willen ontwikkelen naar een stabiele organisatie voor de komende           10 jaar, waarbij de taken over een groter aantal personen verdeeld wordt. </a:t>
            </a:r>
            <a:r>
              <a:rPr lang="nl-NL" sz="1400" b="1" dirty="0">
                <a:solidFill>
                  <a:schemeClr val="accent2">
                    <a:lumMod val="50000"/>
                  </a:schemeClr>
                </a:solidFill>
              </a:rPr>
              <a:t>Ons credo is we doen het SAMEN.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8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tx1"/>
                </a:solidFill>
              </a:rPr>
              <a:t>In dit plan wordt </a:t>
            </a:r>
            <a:r>
              <a:rPr lang="nl-NL" sz="1400" dirty="0"/>
              <a:t>daarom </a:t>
            </a:r>
            <a:r>
              <a:rPr lang="nl-NL" sz="1400" dirty="0">
                <a:solidFill>
                  <a:schemeClr val="tx1"/>
                </a:solidFill>
              </a:rPr>
              <a:t>uitgegaan van een grote(re) inbreng van de leden van de Kaart Bond Nederland. Het bestuur kan en wil het niet meer alleen doen.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tx1"/>
                </a:solidFill>
              </a:rPr>
              <a:t>Het wordt bij elk afscheid van een bestuurslid </a:t>
            </a:r>
            <a:r>
              <a:rPr lang="nl-NL" sz="1400" dirty="0"/>
              <a:t>buitengewoon</a:t>
            </a:r>
            <a:r>
              <a:rPr lang="nl-NL" sz="1400" dirty="0">
                <a:solidFill>
                  <a:schemeClr val="tx1"/>
                </a:solidFill>
              </a:rPr>
              <a:t> moeilijk om geschikte kandidaten te vinden voor een bestuursfunctie.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tx1"/>
                </a:solidFill>
              </a:rPr>
              <a:t>Daarenboven worden, op een na, de bestuursleden fors ouder.</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tx1"/>
                </a:solidFill>
              </a:rPr>
              <a:t>Enkele bestuursleden zijn onderweg naar de tachtig en een zelfs ouder.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8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a:solidFill>
                  <a:schemeClr val="bg1"/>
                </a:solidFill>
                <a:highlight>
                  <a:srgbClr val="FF0000"/>
                </a:highlight>
              </a:rPr>
              <a:t> We gaan  de leden vragen om taken over te nemen. Mocht hiervoor onvoldoende animo zijn dan moeten wij besluiten de Kaart Bond Nederland op te heffen.</a:t>
            </a:r>
          </a:p>
        </p:txBody>
      </p:sp>
      <p:sp>
        <p:nvSpPr>
          <p:cNvPr id="18" name="Rechthoek 17">
            <a:extLst>
              <a:ext uri="{FF2B5EF4-FFF2-40B4-BE49-F238E27FC236}">
                <a16:creationId xmlns:a16="http://schemas.microsoft.com/office/drawing/2014/main" id="{0F805E95-ED03-DEB9-A014-4B17EEF0634F}"/>
              </a:ext>
            </a:extLst>
          </p:cNvPr>
          <p:cNvSpPr/>
          <p:nvPr/>
        </p:nvSpPr>
        <p:spPr>
          <a:xfrm>
            <a:off x="428009" y="2570480"/>
            <a:ext cx="6040877" cy="5824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400">
              <a:defRPr/>
            </a:pPr>
            <a:r>
              <a:rPr lang="nl-NL" sz="3600" b="1" i="1" dirty="0">
                <a:solidFill>
                  <a:schemeClr val="bg1"/>
                </a:solidFill>
              </a:rPr>
              <a:t>Bestuur - Algemene  Zaken</a:t>
            </a:r>
          </a:p>
        </p:txBody>
      </p:sp>
    </p:spTree>
    <p:extLst>
      <p:ext uri="{BB962C8B-B14F-4D97-AF65-F5344CB8AC3E}">
        <p14:creationId xmlns:p14="http://schemas.microsoft.com/office/powerpoint/2010/main" val="6938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EF3CCBA2-D139-1C44-C0CA-9F108402454C}"/>
              </a:ext>
            </a:extLst>
          </p:cNvPr>
          <p:cNvSpPr txBox="1"/>
          <p:nvPr/>
        </p:nvSpPr>
        <p:spPr>
          <a:xfrm>
            <a:off x="345332" y="339804"/>
            <a:ext cx="6167336" cy="94179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a:solidFill>
                  <a:schemeClr val="bg1"/>
                </a:solidFill>
                <a:highlight>
                  <a:srgbClr val="0000FF"/>
                </a:highlight>
              </a:rPr>
              <a:t>Aanpak</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chemeClr val="tx1"/>
                </a:solidFill>
              </a:rPr>
              <a:t>We hebben de organisatie “</a:t>
            </a:r>
            <a:r>
              <a:rPr lang="nl-NL" sz="1400" b="1" i="1" dirty="0">
                <a:solidFill>
                  <a:schemeClr val="tx1"/>
                </a:solidFill>
              </a:rPr>
              <a:t>Kaart Bond Nederland” </a:t>
            </a:r>
            <a:r>
              <a:rPr lang="nl-NL" sz="1400" b="0" i="0" dirty="0">
                <a:solidFill>
                  <a:schemeClr val="tx1"/>
                </a:solidFill>
              </a:rPr>
              <a:t>opgedeeld in 5 pijlers (steunpilaren)..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solidFill>
                  <a:schemeClr val="tx1"/>
                </a:solidFill>
              </a:rPr>
              <a:t>Iedere pijler beheert, ontwikkelt en voert uit “Wat in de taakbeschrijving staat”.  Alles onder verantwoordelijkheid van degene die hiervoor is aangesteld.  Per pijler zoeken we mensen die de beschreven taken willen uitvoeren en ontwikkelen. Zij kunnen in overleg met het bestuur activiteiten uitvoeren en hierin ook anderen laten participeren.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solidFill>
                  <a:schemeClr val="tx1"/>
                </a:solidFill>
              </a:rPr>
              <a:t>In alles wat wij doen gebruiken wij de Statuten en Reglementen van de bond als basis.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b="1" i="0" dirty="0">
              <a:solidFill>
                <a:schemeClr val="bg1"/>
              </a:solidFill>
              <a:highlight>
                <a:srgbClr val="0000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i="0" dirty="0">
                <a:solidFill>
                  <a:schemeClr val="bg1"/>
                </a:solidFill>
                <a:highlight>
                  <a:srgbClr val="0000FF"/>
                </a:highlight>
              </a:rPr>
              <a:t>Doel van de vereniging (Art.3 van de Statuten)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solidFill>
                  <a:schemeClr val="tx1"/>
                </a:solidFill>
              </a:rPr>
              <a:t>1. De vereniging heeft ten doel: het doen beoefenen en bevorderen van kaartspelen;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i="0" dirty="0">
                <a:solidFill>
                  <a:schemeClr val="tx1"/>
                </a:solidFill>
              </a:rPr>
              <a:t>2. De vereniging tracht dit doel te bereiken door:</a:t>
            </a:r>
          </a:p>
          <a:p>
            <a:pPr marL="342900" marR="0" lvl="0" indent="-342900" algn="l" defTabSz="914400" rtl="0" eaLnBrk="1" fontAlgn="auto" latinLnBrk="0" hangingPunct="1">
              <a:lnSpc>
                <a:spcPct val="100000"/>
              </a:lnSpc>
              <a:spcBef>
                <a:spcPts val="0"/>
              </a:spcBef>
              <a:spcAft>
                <a:spcPts val="0"/>
              </a:spcAft>
              <a:buClrTx/>
              <a:buSzTx/>
              <a:buFontTx/>
              <a:buAutoNum type="alphaLcPeriod"/>
              <a:tabLst/>
              <a:defRPr/>
            </a:pPr>
            <a:r>
              <a:rPr lang="nl-NL" sz="1400" b="0" i="0" dirty="0">
                <a:solidFill>
                  <a:schemeClr val="tx1"/>
                </a:solidFill>
              </a:rPr>
              <a:t>Wedstrijden te doen houden;</a:t>
            </a:r>
          </a:p>
          <a:p>
            <a:pPr marL="342900" marR="0" lvl="0" indent="-342900" algn="l" defTabSz="914400" rtl="0" eaLnBrk="1" fontAlgn="auto" latinLnBrk="0" hangingPunct="1">
              <a:lnSpc>
                <a:spcPct val="100000"/>
              </a:lnSpc>
              <a:spcBef>
                <a:spcPts val="0"/>
              </a:spcBef>
              <a:spcAft>
                <a:spcPts val="0"/>
              </a:spcAft>
              <a:buClrTx/>
              <a:buSzTx/>
              <a:buFontTx/>
              <a:buAutoNum type="alphaLcPeriod"/>
              <a:tabLst/>
              <a:defRPr/>
            </a:pPr>
            <a:r>
              <a:rPr lang="nl-NL" sz="1400" b="0" i="0" dirty="0">
                <a:solidFill>
                  <a:schemeClr val="tx1"/>
                </a:solidFill>
              </a:rPr>
              <a:t>Evenementen op het gebied van kaartspelen te organiseren.</a:t>
            </a:r>
          </a:p>
          <a:p>
            <a:endParaRPr lang="nl-NL" sz="1400" dirty="0"/>
          </a:p>
          <a:p>
            <a:r>
              <a:rPr lang="nl-NL" sz="1400" b="1" dirty="0">
                <a:solidFill>
                  <a:schemeClr val="bg1"/>
                </a:solidFill>
                <a:highlight>
                  <a:srgbClr val="0000FF"/>
                </a:highlight>
              </a:rPr>
              <a:t>Algemeen beheer - Bestuur</a:t>
            </a:r>
          </a:p>
          <a:p>
            <a:pPr marL="342900" indent="-342900">
              <a:buAutoNum type="arabicPeriod"/>
            </a:pPr>
            <a:r>
              <a:rPr lang="nl-NL" sz="1400" dirty="0"/>
              <a:t>Financiële Zaken;</a:t>
            </a:r>
          </a:p>
          <a:p>
            <a:pPr marL="342900" indent="-342900">
              <a:buAutoNum type="arabicPeriod" startAt="2"/>
            </a:pPr>
            <a:r>
              <a:rPr lang="nl-NL" sz="1400" dirty="0">
                <a:solidFill>
                  <a:schemeClr val="tx1"/>
                </a:solidFill>
              </a:rPr>
              <a:t>Secretariële Zaken;</a:t>
            </a:r>
          </a:p>
          <a:p>
            <a:pPr marL="342900" indent="-342900">
              <a:buAutoNum type="arabicPeriod" startAt="2"/>
            </a:pPr>
            <a:r>
              <a:rPr lang="nl-NL" sz="1400" dirty="0">
                <a:solidFill>
                  <a:schemeClr val="tx1"/>
                </a:solidFill>
              </a:rPr>
              <a:t>Beleidsmatige zaken;</a:t>
            </a:r>
          </a:p>
          <a:p>
            <a:pPr marL="342900" indent="-342900">
              <a:buAutoNum type="arabicPeriod" startAt="2"/>
            </a:pPr>
            <a:r>
              <a:rPr lang="nl-NL" sz="1400" dirty="0">
                <a:solidFill>
                  <a:schemeClr val="tx1"/>
                </a:solidFill>
              </a:rPr>
              <a:t>Bestuurlijke zaken.</a:t>
            </a:r>
          </a:p>
          <a:p>
            <a:endParaRPr lang="nl-NL" dirty="0"/>
          </a:p>
          <a:p>
            <a:r>
              <a:rPr lang="nl-NL" sz="1400" b="1" dirty="0">
                <a:solidFill>
                  <a:schemeClr val="bg1"/>
                </a:solidFill>
                <a:highlight>
                  <a:srgbClr val="0000FF"/>
                </a:highlight>
              </a:rPr>
              <a:t>Financiële Zaken (Functie Penningmeester)</a:t>
            </a:r>
            <a:endParaRPr lang="nl-NL" dirty="0"/>
          </a:p>
          <a:p>
            <a:r>
              <a:rPr lang="nl-NL" sz="1400" dirty="0"/>
              <a:t>Het heffen en innen van de contributies, donateursgelden, advertentiegelden, sponsorgelden en overige inkomsten c.q. opbrengsten.</a:t>
            </a:r>
          </a:p>
          <a:p>
            <a:r>
              <a:rPr lang="nl-NL" sz="1400" dirty="0"/>
              <a:t>Het voeren van de boekhouding.</a:t>
            </a:r>
          </a:p>
          <a:p>
            <a:r>
              <a:rPr lang="nl-NL" sz="1400" dirty="0"/>
              <a:t>Het beheer en administratie van alle inkomende en uitgaande geldstromen.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a:solidFill>
                  <a:schemeClr val="bg1"/>
                </a:solidFill>
                <a:highlight>
                  <a:srgbClr val="0000FF"/>
                </a:highlight>
              </a:rPr>
              <a:t>Secretariële Zaken (Functie Secretaris)</a:t>
            </a:r>
          </a:p>
          <a:p>
            <a:r>
              <a:rPr lang="nl-NL" sz="1400" dirty="0"/>
              <a:t>Verzorgen van alle inkomende en uitgaande post w.o. email;</a:t>
            </a:r>
          </a:p>
          <a:p>
            <a:r>
              <a:rPr lang="nl-NL" sz="1400" dirty="0"/>
              <a:t>Beheer emailaccount KBN@Live.nl;</a:t>
            </a:r>
          </a:p>
          <a:p>
            <a:r>
              <a:rPr lang="nl-NL" sz="1400" dirty="0"/>
              <a:t>Muteren ledenlijst;</a:t>
            </a:r>
          </a:p>
          <a:p>
            <a:r>
              <a:rPr lang="nl-NL" sz="1400" dirty="0"/>
              <a:t>Aanschrijven nieuwe leden met welkomstpakket;</a:t>
            </a:r>
          </a:p>
          <a:p>
            <a:r>
              <a:rPr lang="nl-NL" sz="1400" dirty="0"/>
              <a:t>Het beheren van het archief van de KBN;</a:t>
            </a:r>
          </a:p>
          <a:p>
            <a:r>
              <a:rPr lang="nl-NL" sz="1400" dirty="0"/>
              <a:t>Het uitschrijven, agenderen, notuleren van bestuurs- en algemene vergaderingen;</a:t>
            </a:r>
          </a:p>
          <a:p>
            <a:endParaRPr lang="nl-NL" sz="1400" dirty="0"/>
          </a:p>
          <a:p>
            <a:r>
              <a:rPr lang="nl-NL" sz="1400" b="1" dirty="0">
                <a:solidFill>
                  <a:schemeClr val="bg1"/>
                </a:solidFill>
                <a:highlight>
                  <a:srgbClr val="0000FF"/>
                </a:highlight>
              </a:rPr>
              <a:t>Beleidsmatige Zaken (Functie Bestuur en Algemene Vergadering)</a:t>
            </a:r>
          </a:p>
          <a:p>
            <a:pPr marL="0" indent="0">
              <a:buNone/>
            </a:pPr>
            <a:r>
              <a:rPr lang="nl-NL" sz="1400" dirty="0"/>
              <a:t>Beheer en ontwikkeling organisatie. Bewaken doel en  vaststellen toekomstbeeld. Verbetering huishoudelijke functies en inhoud. </a:t>
            </a:r>
          </a:p>
          <a:p>
            <a:pPr marL="0" indent="0">
              <a:buNone/>
            </a:pPr>
            <a:r>
              <a:rPr lang="nl-NL" sz="1400" dirty="0"/>
              <a:t>Inrichting organisatie. Een aanzet wordt gegeven met dit beleidsplan.</a:t>
            </a:r>
          </a:p>
        </p:txBody>
      </p:sp>
    </p:spTree>
    <p:extLst>
      <p:ext uri="{BB962C8B-B14F-4D97-AF65-F5344CB8AC3E}">
        <p14:creationId xmlns:p14="http://schemas.microsoft.com/office/powerpoint/2010/main" val="429462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DBA13404-B4D5-43D6-4DC9-E381341F6E1C}"/>
              </a:ext>
            </a:extLst>
          </p:cNvPr>
          <p:cNvSpPr txBox="1"/>
          <p:nvPr/>
        </p:nvSpPr>
        <p:spPr>
          <a:xfrm>
            <a:off x="379379" y="252919"/>
            <a:ext cx="6167336" cy="94179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1" dirty="0">
                <a:solidFill>
                  <a:schemeClr val="bg1"/>
                </a:solidFill>
                <a:highlight>
                  <a:srgbClr val="0000FF"/>
                </a:highlight>
              </a:rPr>
              <a:t>Bestuurlijke Zaken (Functie Bestuur)</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Statuten en Huishoudelijk Reglement – beheer, handhaving, ontwikkeling;</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Alle werkzaamheden die direct van invloed zijn voor het functioneren van de organisatie;</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Aansturen van de </a:t>
            </a:r>
            <a:r>
              <a:rPr lang="nl-NL" sz="1400" b="1" dirty="0">
                <a:solidFill>
                  <a:schemeClr val="tx1"/>
                </a:solidFill>
              </a:rPr>
              <a:t>“pijlers”.</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endParaRPr lang="nl-NL" sz="1400" b="0" dirty="0">
              <a:solidFill>
                <a:schemeClr val="bg1"/>
              </a:solidFill>
              <a:highlight>
                <a:srgbClr val="000000"/>
              </a:highlight>
            </a:endParaRP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2000" b="1" dirty="0">
                <a:solidFill>
                  <a:schemeClr val="bg1"/>
                </a:solidFill>
                <a:highlight>
                  <a:srgbClr val="008000"/>
                </a:highlight>
              </a:rPr>
              <a:t>De Pijlers</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endParaRPr lang="nl-NL" sz="2000" b="1" dirty="0">
              <a:solidFill>
                <a:schemeClr val="bg1"/>
              </a:solidFill>
              <a:highlight>
                <a:srgbClr val="008000"/>
              </a:highlight>
            </a:endParaRP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2000" b="1" dirty="0">
                <a:solidFill>
                  <a:schemeClr val="bg1"/>
                </a:solidFill>
                <a:highlight>
                  <a:srgbClr val="008000"/>
                </a:highlight>
              </a:rPr>
              <a:t>Technische Zaken</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Beheer en ontwikkeling Spel- en wedstrijdreglementen Klaverjassen en Jokeren;</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Beheer en ontwikkeling Reglement Wedstrijdleider;</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Het geven van een opleiding tot wedstrijdleider;</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dirty="0"/>
              <a:t>Het formulierenbeheer w.o. de voorraad speelkaarten.</a:t>
            </a:r>
            <a:endParaRPr lang="nl-NL" sz="14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endParaRPr lang="nl-NL" sz="14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De organisatie van de  Nederlandse Kampioenschappen v.w.b.:</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        Bepaling plaats, datum, tijd en aantal te spelen spellen;</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         Plaats: Waar worden de kampioenschappen gehouden?;</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         Bepalen geschiktheid , aantal tafels, voldoende licht, geografische ligging, </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       	 parkeerterrein, etc.</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     </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Inschrijfkosten: hoeveel bedragen de deelnamekosten per persoon;</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                       </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De inschrijvingen (inschrijfformulier op de site van de KBN); </a:t>
            </a:r>
          </a:p>
          <a:p>
            <a:pPr marL="285750" marR="0" lvl="0" indent="-285750" algn="l" defTabSz="914400" rtl="0" eaLnBrk="1" fontAlgn="auto" latinLnBrk="0" hangingPunct="1">
              <a:lnSpc>
                <a:spcPct val="100000"/>
              </a:lnSpc>
              <a:spcBef>
                <a:spcPts val="0"/>
              </a:spcBef>
              <a:spcAft>
                <a:spcPts val="0"/>
              </a:spcAft>
              <a:buClrTx/>
              <a:buSzTx/>
              <a:buFontTx/>
              <a:buChar char="-"/>
              <a:tabLst>
                <a:tab pos="273050" algn="l"/>
              </a:tabLst>
              <a:defRPr/>
            </a:pPr>
            <a:r>
              <a:rPr lang="nl-NL" sz="1400" b="0" dirty="0">
                <a:solidFill>
                  <a:schemeClr val="tx1"/>
                </a:solidFill>
              </a:rPr>
              <a:t>De indelingen;</a:t>
            </a:r>
          </a:p>
          <a:p>
            <a:pPr marL="285750" marR="0" lvl="0" indent="-285750" algn="l" defTabSz="914400" rtl="0" eaLnBrk="1" fontAlgn="auto" latinLnBrk="0" hangingPunct="1">
              <a:lnSpc>
                <a:spcPct val="100000"/>
              </a:lnSpc>
              <a:spcBef>
                <a:spcPts val="0"/>
              </a:spcBef>
              <a:spcAft>
                <a:spcPts val="0"/>
              </a:spcAft>
              <a:buClrTx/>
              <a:buSzTx/>
              <a:buFontTx/>
              <a:buChar char="-"/>
              <a:tabLst>
                <a:tab pos="273050" algn="l"/>
              </a:tabLst>
              <a:defRPr/>
            </a:pPr>
            <a:r>
              <a:rPr lang="nl-NL" sz="1400" b="0" dirty="0">
                <a:solidFill>
                  <a:schemeClr val="tx1"/>
                </a:solidFill>
              </a:rPr>
              <a:t>De loting;</a:t>
            </a:r>
          </a:p>
          <a:p>
            <a:pPr marL="285750" marR="0" lvl="0" indent="-285750" algn="l" defTabSz="914400" rtl="0" eaLnBrk="1" fontAlgn="auto" latinLnBrk="0" hangingPunct="1">
              <a:lnSpc>
                <a:spcPct val="100000"/>
              </a:lnSpc>
              <a:spcBef>
                <a:spcPts val="0"/>
              </a:spcBef>
              <a:spcAft>
                <a:spcPts val="0"/>
              </a:spcAft>
              <a:buClrTx/>
              <a:buSzTx/>
              <a:buFontTx/>
              <a:buChar char="-"/>
              <a:tabLst>
                <a:tab pos="273050" algn="l"/>
              </a:tabLst>
              <a:defRPr/>
            </a:pPr>
            <a:r>
              <a:rPr lang="nl-NL" sz="1400" b="0" dirty="0">
                <a:solidFill>
                  <a:schemeClr val="tx1"/>
                </a:solidFill>
              </a:rPr>
              <a:t>De wedstrijdleiding;</a:t>
            </a:r>
          </a:p>
          <a:p>
            <a:pPr marL="285750" marR="0" lvl="0" indent="-285750" algn="l" defTabSz="914400" rtl="0" eaLnBrk="1" fontAlgn="auto" latinLnBrk="0" hangingPunct="1">
              <a:lnSpc>
                <a:spcPct val="100000"/>
              </a:lnSpc>
              <a:spcBef>
                <a:spcPts val="0"/>
              </a:spcBef>
              <a:spcAft>
                <a:spcPts val="0"/>
              </a:spcAft>
              <a:buClrTx/>
              <a:buSzTx/>
              <a:buFontTx/>
              <a:buChar char="-"/>
              <a:tabLst>
                <a:tab pos="273050" algn="l"/>
              </a:tabLst>
              <a:defRPr/>
            </a:pPr>
            <a:r>
              <a:rPr lang="nl-NL" sz="1400" b="0" dirty="0">
                <a:solidFill>
                  <a:schemeClr val="tx1"/>
                </a:solidFill>
              </a:rPr>
              <a:t>De wedstrijdadministratie met bepaling van de prijswinnaars);</a:t>
            </a:r>
          </a:p>
          <a:p>
            <a:pPr marR="0" lvl="0" algn="l" defTabSz="914400" rtl="0" eaLnBrk="1" fontAlgn="auto" latinLnBrk="0" hangingPunct="1">
              <a:lnSpc>
                <a:spcPct val="100000"/>
              </a:lnSpc>
              <a:spcBef>
                <a:spcPts val="0"/>
              </a:spcBef>
              <a:spcAft>
                <a:spcPts val="0"/>
              </a:spcAft>
              <a:buClrTx/>
              <a:buSzTx/>
              <a:tabLst>
                <a:tab pos="263525" algn="l"/>
              </a:tabLst>
              <a:defRPr/>
            </a:pPr>
            <a:r>
              <a:rPr lang="nl-NL" sz="1400" b="0" dirty="0"/>
              <a:t>-     	 De prijsuitreiking</a:t>
            </a:r>
            <a:r>
              <a:rPr lang="nl-NL" sz="1400" b="0" dirty="0">
                <a:solidFill>
                  <a:schemeClr val="bg1"/>
                </a:solidFill>
              </a:rPr>
              <a:t>..</a:t>
            </a:r>
          </a:p>
          <a:p>
            <a:pPr marL="285750" marR="0" lvl="0" indent="-285750" algn="l" defTabSz="914400" rtl="0" eaLnBrk="1" fontAlgn="auto" latinLnBrk="0" hangingPunct="1">
              <a:lnSpc>
                <a:spcPct val="100000"/>
              </a:lnSpc>
              <a:spcBef>
                <a:spcPts val="0"/>
              </a:spcBef>
              <a:spcAft>
                <a:spcPts val="0"/>
              </a:spcAft>
              <a:buClrTx/>
              <a:buSzTx/>
              <a:buFontTx/>
              <a:buChar char="-"/>
              <a:tabLst>
                <a:tab pos="273050" algn="l"/>
              </a:tabLst>
              <a:defRPr/>
            </a:pPr>
            <a:endParaRPr lang="nl-NL" sz="1400" b="0" dirty="0">
              <a:solidFill>
                <a:schemeClr val="bg1"/>
              </a:solidFill>
              <a:highlight>
                <a:srgbClr val="000000"/>
              </a:highlight>
            </a:endParaRP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Op de wedstrijddag:  vooraf: tafelindelingen maken, tafelaanduidingen op tafel leggen, alle tafels voorzien van de Spelreglementen voor op de speeltafels, de speelkaarten, draaikaarten bij het klaverjassen eventueel de tellijsten. </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“Tijdens de wedstrijd: aanstelling hoofd wedstrijdleiding en een of meerdere wedstrijdleiders.  Bezetting van de wedstrijdtafel -  welkomsttafel met uitreiking scorebriefjes waarop de tafelaanduidingen staan waar men de verschillende partijen moet spelen. </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tx1"/>
                </a:solidFill>
              </a:rPr>
              <a:t>Verder de taken uitvoeren zoals in het Reglement Wedstrijdleider zijn opgenomen.</a:t>
            </a:r>
          </a:p>
          <a:p>
            <a:pPr marL="285750" marR="0" lvl="0" indent="-285750" algn="l" defTabSz="914400" rtl="0" eaLnBrk="1" fontAlgn="auto" latinLnBrk="0" hangingPunct="1">
              <a:lnSpc>
                <a:spcPct val="100000"/>
              </a:lnSpc>
              <a:spcBef>
                <a:spcPts val="0"/>
              </a:spcBef>
              <a:spcAft>
                <a:spcPts val="0"/>
              </a:spcAft>
              <a:buClrTx/>
              <a:buSzTx/>
              <a:buFontTx/>
              <a:buChar char="-"/>
              <a:tabLst>
                <a:tab pos="273050" algn="l"/>
              </a:tabLst>
              <a:defRPr/>
            </a:pPr>
            <a:endParaRPr lang="nl-NL" sz="1400" b="0" dirty="0">
              <a:solidFill>
                <a:schemeClr val="bg1"/>
              </a:solidFill>
              <a:highlight>
                <a:srgbClr val="000000"/>
              </a:highlight>
            </a:endParaRP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r>
              <a:rPr lang="nl-NL" sz="1400" b="0" dirty="0">
                <a:solidFill>
                  <a:schemeClr val="bg1"/>
                </a:solidFill>
                <a:highlight>
                  <a:srgbClr val="000000"/>
                </a:highlight>
              </a:rPr>
              <a:t> </a:t>
            </a:r>
          </a:p>
          <a:p>
            <a:pPr marL="0" marR="0" lvl="0" indent="0" algn="l" defTabSz="914400" rtl="0" eaLnBrk="1" fontAlgn="auto" latinLnBrk="0" hangingPunct="1">
              <a:lnSpc>
                <a:spcPct val="100000"/>
              </a:lnSpc>
              <a:spcBef>
                <a:spcPts val="0"/>
              </a:spcBef>
              <a:spcAft>
                <a:spcPts val="0"/>
              </a:spcAft>
              <a:buClrTx/>
              <a:buSzTx/>
              <a:buFontTx/>
              <a:buNone/>
              <a:tabLst>
                <a:tab pos="273050" algn="l"/>
              </a:tabLst>
              <a:defRPr/>
            </a:pPr>
            <a:endParaRPr lang="nl-NL" sz="1400" b="0" dirty="0">
              <a:solidFill>
                <a:schemeClr val="bg1"/>
              </a:solidFill>
              <a:highlight>
                <a:srgbClr val="000000"/>
              </a:highlight>
            </a:endParaRPr>
          </a:p>
        </p:txBody>
      </p:sp>
    </p:spTree>
    <p:extLst>
      <p:ext uri="{BB962C8B-B14F-4D97-AF65-F5344CB8AC3E}">
        <p14:creationId xmlns:p14="http://schemas.microsoft.com/office/powerpoint/2010/main" val="52768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4E6F157A-406D-3C32-E0E2-EF556F2E0EB2}"/>
              </a:ext>
            </a:extLst>
          </p:cNvPr>
          <p:cNvSpPr txBox="1"/>
          <p:nvPr/>
        </p:nvSpPr>
        <p:spPr>
          <a:xfrm>
            <a:off x="345332" y="395161"/>
            <a:ext cx="6167336" cy="92332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dirty="0">
                <a:solidFill>
                  <a:schemeClr val="tx1"/>
                </a:solidFill>
              </a:rPr>
              <a:t>Verder de taken uitvoeren zoals in het Reglement Wedstrijdleider zijn opgenomen.</a:t>
            </a:r>
          </a:p>
          <a:p>
            <a:endParaRPr lang="nl-NL" sz="1400" b="0" i="0" kern="1200" dirty="0">
              <a:solidFill>
                <a:schemeClr val="tx1"/>
              </a:solidFill>
              <a:effectLst/>
              <a:latin typeface="+mn-lt"/>
              <a:ea typeface="+mn-ea"/>
              <a:cs typeface="+mn-cs"/>
            </a:endParaRPr>
          </a:p>
          <a:p>
            <a:r>
              <a:rPr lang="nl-NL" sz="1400" b="0" i="0" kern="1200" dirty="0">
                <a:solidFill>
                  <a:schemeClr val="tx1"/>
                </a:solidFill>
                <a:effectLst/>
                <a:latin typeface="+mn-lt"/>
                <a:ea typeface="+mn-ea"/>
                <a:cs typeface="+mn-cs"/>
              </a:rPr>
              <a:t>Tot de taak van de wedstrijdleider tijdens een wedstrijd behoort:</a:t>
            </a:r>
          </a:p>
          <a:p>
            <a:r>
              <a:rPr lang="nl-NL" sz="1400" b="0" i="0" kern="1200" dirty="0">
                <a:solidFill>
                  <a:schemeClr val="tx1"/>
                </a:solidFill>
                <a:effectLst/>
                <a:latin typeface="+mn-lt"/>
                <a:ea typeface="+mn-ea"/>
                <a:cs typeface="+mn-cs"/>
              </a:rPr>
              <a:t>- het controleren van de kaartspellen;</a:t>
            </a:r>
          </a:p>
          <a:p>
            <a:r>
              <a:rPr lang="nl-NL" sz="1400" b="0" i="0" kern="1200" dirty="0">
                <a:solidFill>
                  <a:schemeClr val="tx1"/>
                </a:solidFill>
                <a:effectLst/>
                <a:latin typeface="+mn-lt"/>
                <a:ea typeface="+mn-ea"/>
                <a:cs typeface="+mn-cs"/>
              </a:rPr>
              <a:t>- het herstellen van onregelmatigheden;</a:t>
            </a:r>
          </a:p>
          <a:p>
            <a:r>
              <a:rPr lang="nl-NL" sz="1400" b="0" i="0" kern="1200" dirty="0">
                <a:solidFill>
                  <a:schemeClr val="tx1"/>
                </a:solidFill>
                <a:effectLst/>
                <a:latin typeface="+mn-lt"/>
                <a:ea typeface="+mn-ea"/>
                <a:cs typeface="+mn-cs"/>
              </a:rPr>
              <a:t>- het opleggen en/of kwijtschelden van straf;</a:t>
            </a:r>
          </a:p>
          <a:p>
            <a:r>
              <a:rPr lang="nl-NL" sz="1400" b="0" i="0" kern="1200" dirty="0">
                <a:solidFill>
                  <a:schemeClr val="tx1"/>
                </a:solidFill>
                <a:effectLst/>
                <a:latin typeface="+mn-lt"/>
                <a:ea typeface="+mn-ea"/>
                <a:cs typeface="+mn-cs"/>
              </a:rPr>
              <a:t>- het zorg dragen voor een goed spelverloop;</a:t>
            </a:r>
          </a:p>
          <a:p>
            <a:r>
              <a:rPr lang="nl-NL" sz="1400" b="0" i="0" kern="1200" dirty="0">
                <a:solidFill>
                  <a:schemeClr val="tx1"/>
                </a:solidFill>
                <a:effectLst/>
                <a:latin typeface="+mn-lt"/>
                <a:ea typeface="+mn-ea"/>
                <a:cs typeface="+mn-cs"/>
              </a:rPr>
              <a:t>- het aantekening houden van verzaken;</a:t>
            </a:r>
          </a:p>
          <a:p>
            <a:r>
              <a:rPr lang="nl-NL" sz="1400" b="0" i="0" kern="1200" dirty="0">
                <a:solidFill>
                  <a:schemeClr val="tx1"/>
                </a:solidFill>
                <a:effectLst/>
                <a:latin typeface="+mn-lt"/>
                <a:ea typeface="+mn-ea"/>
                <a:cs typeface="+mn-cs"/>
              </a:rPr>
              <a:t>- controleren van tellijsten;</a:t>
            </a:r>
          </a:p>
          <a:p>
            <a:r>
              <a:rPr lang="nl-NL" sz="1400" b="0" i="0" kern="1200" dirty="0">
                <a:solidFill>
                  <a:schemeClr val="tx1"/>
                </a:solidFill>
                <a:effectLst/>
                <a:latin typeface="+mn-lt"/>
                <a:ea typeface="+mn-ea"/>
                <a:cs typeface="+mn-cs"/>
              </a:rPr>
              <a:t>- het toezien op het uitspelen van iedere beurt;</a:t>
            </a:r>
          </a:p>
          <a:p>
            <a:r>
              <a:rPr lang="nl-NL" sz="1400" b="0" i="0" kern="1200" dirty="0">
                <a:solidFill>
                  <a:schemeClr val="tx1"/>
                </a:solidFill>
                <a:effectLst/>
                <a:latin typeface="+mn-lt"/>
                <a:ea typeface="+mn-ea"/>
                <a:cs typeface="+mn-cs"/>
              </a:rPr>
              <a:t>- het meedelen van afwijkende spelbepalingen;</a:t>
            </a:r>
          </a:p>
          <a:p>
            <a:r>
              <a:rPr lang="nl-NL" sz="1400" b="0" i="0" kern="1200" dirty="0">
                <a:solidFill>
                  <a:schemeClr val="tx1"/>
                </a:solidFill>
                <a:effectLst/>
                <a:latin typeface="+mn-lt"/>
                <a:ea typeface="+mn-ea"/>
                <a:cs typeface="+mn-cs"/>
              </a:rPr>
              <a:t>- het optreden als scheidsrechter bij geschillen.</a:t>
            </a:r>
            <a:r>
              <a:rPr lang="nl-NL" sz="1400" b="0" dirty="0">
                <a:solidFill>
                  <a:schemeClr val="bg1"/>
                </a:solidFill>
                <a:highlight>
                  <a:srgbClr val="000000"/>
                </a:highlight>
              </a:rPr>
              <a:t> </a:t>
            </a:r>
          </a:p>
          <a:p>
            <a:pPr marL="285750" indent="-285750">
              <a:buFontTx/>
              <a:buChar char="-"/>
            </a:pPr>
            <a:endParaRPr lang="nl-NL" sz="1400" dirty="0">
              <a:solidFill>
                <a:schemeClr val="bg1"/>
              </a:solidFill>
              <a:highlight>
                <a:srgbClr val="000000"/>
              </a:highlight>
            </a:endParaRPr>
          </a:p>
          <a:p>
            <a:r>
              <a:rPr lang="nl-NL" sz="2000" b="1" dirty="0">
                <a:solidFill>
                  <a:schemeClr val="bg1"/>
                </a:solidFill>
                <a:highlight>
                  <a:srgbClr val="008000"/>
                </a:highlight>
              </a:rPr>
              <a:t>Communicatie w.o. de website</a:t>
            </a:r>
          </a:p>
          <a:p>
            <a:pPr defTabSz="914400">
              <a:tabLst>
                <a:tab pos="273050" algn="l"/>
              </a:tabLst>
              <a:defRPr/>
            </a:pPr>
            <a:r>
              <a:rPr lang="nl-NL" sz="1400" b="1" dirty="0"/>
              <a:t>Communicatie</a:t>
            </a:r>
            <a:r>
              <a:rPr lang="nl-NL" sz="1400" dirty="0"/>
              <a:t> is een vorm van interactie, waarbij levende wezens betekenissen uitwisselen door op elkaars signalen te reageren.</a:t>
            </a:r>
            <a:endParaRPr lang="nl-NL" sz="1400" b="0" dirty="0">
              <a:solidFill>
                <a:schemeClr val="bg1"/>
              </a:solidFill>
            </a:endParaRPr>
          </a:p>
          <a:p>
            <a:r>
              <a:rPr lang="nl-NL" sz="1400" dirty="0"/>
              <a:t>Het is de overdracht van een boodschap van een zender naar een ontvanger, waarbij gedachten, gevoelens en gedrag worden gedeeld. Het doel is om elkaar te begrijpen, te beïnvloeden of te verbinden. </a:t>
            </a:r>
          </a:p>
          <a:p>
            <a:pPr defTabSz="914400">
              <a:tabLst>
                <a:tab pos="273050" algn="l"/>
              </a:tabLst>
              <a:defRPr/>
            </a:pPr>
            <a:endParaRPr lang="nl-NL" sz="1400" dirty="0"/>
          </a:p>
          <a:p>
            <a:pPr defTabSz="914400">
              <a:tabLst>
                <a:tab pos="273050" algn="l"/>
              </a:tabLst>
              <a:defRPr/>
            </a:pPr>
            <a:r>
              <a:rPr lang="nl-NL" sz="1400" dirty="0"/>
              <a:t>Wij onderscheiden bij de bond enkele communicatiekanalen:</a:t>
            </a:r>
          </a:p>
          <a:p>
            <a:pPr defTabSz="914400">
              <a:tabLst>
                <a:tab pos="273050" algn="l"/>
              </a:tabLst>
              <a:defRPr/>
            </a:pPr>
            <a:r>
              <a:rPr lang="nl-NL" sz="1400" dirty="0"/>
              <a:t>1.Communicatie met de leden;</a:t>
            </a:r>
          </a:p>
          <a:p>
            <a:pPr defTabSz="914400">
              <a:tabLst>
                <a:tab pos="273050" algn="l"/>
              </a:tabLst>
              <a:defRPr/>
            </a:pPr>
            <a:r>
              <a:rPr lang="nl-NL" sz="1400" dirty="0"/>
              <a:t>2. Communicatie met de adressen in ons emailbestand;</a:t>
            </a:r>
          </a:p>
          <a:p>
            <a:pPr defTabSz="914400">
              <a:tabLst>
                <a:tab pos="273050" algn="l"/>
              </a:tabLst>
              <a:defRPr/>
            </a:pPr>
            <a:r>
              <a:rPr lang="nl-NL" sz="1400" dirty="0"/>
              <a:t>3. Openbare communicatie via onze site en Pers;</a:t>
            </a:r>
          </a:p>
          <a:p>
            <a:pPr defTabSz="914400">
              <a:tabLst>
                <a:tab pos="273050" algn="l"/>
              </a:tabLst>
              <a:defRPr/>
            </a:pPr>
            <a:r>
              <a:rPr lang="nl-NL" sz="1400" dirty="0"/>
              <a:t>4. Overige, veelal bilaterale communicatie b.v. overheden, etc.</a:t>
            </a:r>
          </a:p>
          <a:p>
            <a:pPr defTabSz="914400">
              <a:tabLst>
                <a:tab pos="273050" algn="l"/>
              </a:tabLst>
              <a:defRPr/>
            </a:pPr>
            <a:endParaRPr lang="nl-NL" sz="1400" dirty="0"/>
          </a:p>
          <a:p>
            <a:pPr defTabSz="914400">
              <a:tabLst>
                <a:tab pos="273050" algn="l"/>
              </a:tabLst>
              <a:defRPr/>
            </a:pPr>
            <a:r>
              <a:rPr lang="nl-NL" sz="1400" b="0" dirty="0"/>
              <a:t>Deze </a:t>
            </a:r>
            <a:r>
              <a:rPr lang="nl-NL" sz="1400" b="1" dirty="0"/>
              <a:t>pijler </a:t>
            </a:r>
            <a:r>
              <a:rPr lang="nl-NL" sz="1400" dirty="0"/>
              <a:t>is</a:t>
            </a:r>
            <a:r>
              <a:rPr lang="nl-NL" sz="1400" b="1" dirty="0"/>
              <a:t> </a:t>
            </a:r>
            <a:r>
              <a:rPr lang="nl-NL" sz="1400" b="0" dirty="0"/>
              <a:t>wellicht de belangrijkste binnen de organisatie van de Kaart Bond Nederland. Want bijna ieder proces begint met communicatie en is communicatie in de uitvoering uitermate belangrijk.</a:t>
            </a:r>
          </a:p>
          <a:p>
            <a:pPr defTabSz="914400">
              <a:tabLst>
                <a:tab pos="273050" algn="l"/>
              </a:tabLst>
              <a:defRPr/>
            </a:pPr>
            <a:endParaRPr lang="nl-NL" sz="1400" dirty="0">
              <a:highlight>
                <a:srgbClr val="000000"/>
              </a:highlight>
            </a:endParaRPr>
          </a:p>
          <a:p>
            <a:pPr defTabSz="914400">
              <a:tabLst>
                <a:tab pos="273050" algn="l"/>
              </a:tabLst>
              <a:defRPr/>
            </a:pPr>
            <a:r>
              <a:rPr lang="nl-NL" sz="1400" dirty="0"/>
              <a:t>Communicatie per (brieven)post is zo goed als verdwenen. Deze is bijna geheel vervangen door digitale communicatie.</a:t>
            </a:r>
          </a:p>
          <a:p>
            <a:pPr defTabSz="914400">
              <a:tabLst>
                <a:tab pos="273050" algn="l"/>
              </a:tabLst>
              <a:defRPr/>
            </a:pPr>
            <a:endParaRPr lang="nl-NL" sz="1400" dirty="0"/>
          </a:p>
          <a:p>
            <a:pPr defTabSz="914400">
              <a:tabLst>
                <a:tab pos="273050" algn="l"/>
              </a:tabLst>
              <a:defRPr/>
            </a:pPr>
            <a:r>
              <a:rPr lang="nl-NL" sz="1400" dirty="0"/>
              <a:t>Deze </a:t>
            </a:r>
            <a:r>
              <a:rPr lang="nl-NL" sz="1400" b="1" dirty="0"/>
              <a:t>pijler</a:t>
            </a:r>
            <a:r>
              <a:rPr lang="nl-NL" sz="1400" dirty="0"/>
              <a:t> is verantwoordelijk voor een goede communicatie tussen het bestuur, de pijlers en haar omgeving en tussen de pijlers onderling en hun omgeving. Om die reden is het aan te bevelen dat deze pijler het beheer krijgt over alle adressenbestanden / emailbestanden.</a:t>
            </a:r>
            <a:endParaRPr lang="nl-NL" sz="1400" b="0" dirty="0"/>
          </a:p>
          <a:p>
            <a:pPr defTabSz="914400">
              <a:tabLst>
                <a:tab pos="273050" algn="l"/>
              </a:tabLst>
              <a:defRPr/>
            </a:pPr>
            <a:endParaRPr lang="nl-NL" sz="1400" dirty="0">
              <a:solidFill>
                <a:schemeClr val="bg1"/>
              </a:solidFill>
              <a:highlight>
                <a:srgbClr val="000000"/>
              </a:highlight>
            </a:endParaRPr>
          </a:p>
          <a:p>
            <a:pPr defTabSz="914400">
              <a:tabLst>
                <a:tab pos="273050" algn="l"/>
              </a:tabLst>
              <a:defRPr/>
            </a:pPr>
            <a:r>
              <a:rPr lang="nl-NL" sz="1400" dirty="0"/>
              <a:t>Onder deze  pijler vallen ook het maken, versturen c.q. plaatsen van de affiches, de aankondigingen, de email, etc. </a:t>
            </a:r>
            <a:endParaRPr lang="nl-NL" sz="1400" b="0" dirty="0"/>
          </a:p>
        </p:txBody>
      </p:sp>
    </p:spTree>
    <p:extLst>
      <p:ext uri="{BB962C8B-B14F-4D97-AF65-F5344CB8AC3E}">
        <p14:creationId xmlns:p14="http://schemas.microsoft.com/office/powerpoint/2010/main" val="315499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4259862-6000-AFFA-1F7A-0282E781A5DC}"/>
              </a:ext>
            </a:extLst>
          </p:cNvPr>
          <p:cNvSpPr>
            <a:spLocks noGrp="1"/>
          </p:cNvSpPr>
          <p:nvPr>
            <p:ph idx="1"/>
          </p:nvPr>
        </p:nvSpPr>
        <p:spPr>
          <a:xfrm>
            <a:off x="329248" y="330694"/>
            <a:ext cx="6264592" cy="9575306"/>
          </a:xfrm>
        </p:spPr>
        <p:txBody>
          <a:bodyPr>
            <a:normAutofit/>
          </a:bodyPr>
          <a:lstStyle/>
          <a:p>
            <a:pPr defTabSz="914400">
              <a:tabLst>
                <a:tab pos="273050" algn="l"/>
              </a:tabLst>
              <a:defRPr/>
            </a:pPr>
            <a:r>
              <a:rPr lang="nl-NL" sz="1400" b="1" dirty="0">
                <a:solidFill>
                  <a:schemeClr val="bg1"/>
                </a:solidFill>
                <a:highlight>
                  <a:srgbClr val="008000"/>
                </a:highlight>
              </a:rPr>
              <a:t>1. Communicatie met de leden</a:t>
            </a:r>
          </a:p>
          <a:p>
            <a:pPr defTabSz="914400">
              <a:tabLst>
                <a:tab pos="273050" algn="l"/>
              </a:tabLst>
              <a:defRPr/>
            </a:pPr>
            <a:r>
              <a:rPr lang="nl-NL" sz="1400" dirty="0"/>
              <a:t>De communicatie tussen bestuur en leden  via mail, vergaderingen, site, e.o.</a:t>
            </a:r>
          </a:p>
          <a:p>
            <a:pPr defTabSz="914400">
              <a:tabLst>
                <a:tab pos="273050" algn="l"/>
              </a:tabLst>
              <a:defRPr/>
            </a:pPr>
            <a:r>
              <a:rPr lang="nl-NL" sz="1400" dirty="0"/>
              <a:t>De uitvoering van taken binnen de KBN is volledig transparant.</a:t>
            </a:r>
          </a:p>
          <a:p>
            <a:pPr defTabSz="914400">
              <a:tabLst>
                <a:tab pos="273050" algn="l"/>
              </a:tabLst>
              <a:defRPr/>
            </a:pPr>
            <a:r>
              <a:rPr lang="nl-NL" sz="1400" dirty="0"/>
              <a:t>Met andere woorden wat het bestuur doet is voor iedereen te zien.</a:t>
            </a:r>
          </a:p>
          <a:p>
            <a:pPr marL="0" indent="0">
              <a:buNone/>
            </a:pPr>
            <a:r>
              <a:rPr lang="nl-NL" sz="1400" dirty="0"/>
              <a:t>Verder zijn er ook bestuurlijke besluiten die onderhavig zijn aan de Statuten of Reglement en als zodanig ook de  goedkeuring behoeven van de Algemene Vergadering.</a:t>
            </a:r>
          </a:p>
          <a:p>
            <a:pPr marL="0" indent="0">
              <a:buNone/>
            </a:pPr>
            <a:r>
              <a:rPr lang="nl-NL" sz="1400" dirty="0"/>
              <a:t>Jarenlang is “Open Kaart”, het contactorgaan c.q. de nieuwsbrief van de KBN een goed communicatiemiddel gebleken. Hierna is besloten de nieuwsbrief of essentiële berichten op te nemen op de site en de leden te informeren over de plaatsing hiervan.</a:t>
            </a:r>
          </a:p>
          <a:p>
            <a:pPr marL="0" indent="0">
              <a:buNone/>
            </a:pPr>
            <a:r>
              <a:rPr lang="nl-NL" sz="1400" dirty="0"/>
              <a:t>Bezien moet worden of de huidige informatievoorziening aan/naar de leden e.a. voldoende is of dat het periodiek uitbrengen van een contactorgaan/ nieuwsbrief beter is.</a:t>
            </a:r>
          </a:p>
          <a:p>
            <a:pPr marL="0" indent="0">
              <a:buNone/>
            </a:pPr>
            <a:endParaRPr lang="nl-NL" sz="800" dirty="0"/>
          </a:p>
          <a:p>
            <a:pPr marL="0" indent="0">
              <a:buNone/>
            </a:pPr>
            <a:r>
              <a:rPr lang="nl-NL" sz="1400" b="1" dirty="0">
                <a:solidFill>
                  <a:schemeClr val="bg1"/>
                </a:solidFill>
                <a:highlight>
                  <a:srgbClr val="008000"/>
                </a:highlight>
              </a:rPr>
              <a:t>2. Communicatie met de adressen in ons emailbestand</a:t>
            </a:r>
          </a:p>
          <a:p>
            <a:pPr marL="0" indent="0">
              <a:buNone/>
            </a:pPr>
            <a:r>
              <a:rPr lang="nl-NL" sz="1400" dirty="0"/>
              <a:t>De KBN heeft een emailbestand met &gt;600  adressen van personen, verenigingen, etc.  </a:t>
            </a:r>
          </a:p>
          <a:p>
            <a:pPr marL="0" indent="0">
              <a:buNone/>
            </a:pPr>
            <a:r>
              <a:rPr lang="nl-NL" sz="1400" dirty="0"/>
              <a:t>Aankondigingen van alle activiteiten worden per email verstuurd aan de emailadressen van dit grote emailbestand “Publiek”.</a:t>
            </a:r>
          </a:p>
          <a:p>
            <a:pPr marL="0" indent="0">
              <a:buNone/>
            </a:pPr>
            <a:r>
              <a:rPr lang="nl-NL" sz="1400" dirty="0"/>
              <a:t>Met Publiek wordt hier bedoeld  “allen die op een of andere manier  betrokken zijn  bij het doel van de KBN”.</a:t>
            </a:r>
          </a:p>
          <a:p>
            <a:pPr marL="0" indent="0">
              <a:buNone/>
            </a:pPr>
            <a:r>
              <a:rPr lang="nl-NL" sz="1400" dirty="0"/>
              <a:t>Dit bestand zou verder uitgebreid moeten worden, waardoor een groter “publiek” geïnformeerd kan worden (de vijver waaruit wij vissen).  Beheer  van dit bestand en verdere ontwikkeling is dus essentieel.</a:t>
            </a:r>
          </a:p>
          <a:p>
            <a:pPr marL="0" indent="0">
              <a:buNone/>
            </a:pPr>
            <a:endParaRPr lang="nl-NL" sz="800" dirty="0">
              <a:solidFill>
                <a:schemeClr val="bg1"/>
              </a:solidFill>
              <a:highlight>
                <a:srgbClr val="008000"/>
              </a:highlight>
            </a:endParaRPr>
          </a:p>
          <a:p>
            <a:pPr marL="0" indent="0">
              <a:buNone/>
            </a:pPr>
            <a:r>
              <a:rPr lang="nl-NL" sz="1400" b="1" dirty="0">
                <a:solidFill>
                  <a:schemeClr val="bg1"/>
                </a:solidFill>
                <a:highlight>
                  <a:srgbClr val="008000"/>
                </a:highlight>
              </a:rPr>
              <a:t>3. Openbare communicatie via onze site en Pers</a:t>
            </a:r>
          </a:p>
          <a:p>
            <a:pPr marL="0" indent="0">
              <a:buNone/>
            </a:pPr>
            <a:endParaRPr lang="nl-NL" sz="1400" dirty="0"/>
          </a:p>
          <a:p>
            <a:pPr marL="0" indent="0">
              <a:buNone/>
            </a:pPr>
            <a:r>
              <a:rPr lang="nl-NL" sz="1400" dirty="0"/>
              <a:t>Aankondigingen, affiches, e.d.  van  toernooien en activiteiten worden geplaatst op onze site op de Homepagina en op de pagina Activiteiten. Binnen deze pijler komt ook het beheer en ontwikkeling van de site van de KBN.</a:t>
            </a:r>
          </a:p>
          <a:p>
            <a:pPr marL="0" indent="0">
              <a:buNone/>
            </a:pPr>
            <a:r>
              <a:rPr lang="nl-NL" sz="1400" dirty="0"/>
              <a:t>De KBN heeft een emailbestand “Pers” hierin staan de emailadressen van de kranten, huis-aan-huis bladen/kranten en lokale omroepen. Dit bestand moet zeker ge-update worden en worden uitgebreid.</a:t>
            </a:r>
          </a:p>
          <a:p>
            <a:pPr marL="0" indent="0">
              <a:buNone/>
            </a:pPr>
            <a:r>
              <a:rPr lang="nl-NL" sz="1400" dirty="0"/>
              <a:t>Verder dient aandacht besteed te worden aan de groep “geregistreerde verengingen” en het opzetten, beheer en ontwikkelen van een emailbestand waarin zoveel mogelijk kaartverenigingen in worden opgenomen, zowel aan de Amsterdamse als Rotterdamse kant.</a:t>
            </a:r>
          </a:p>
          <a:p>
            <a:pPr marL="0" indent="0">
              <a:buNone/>
            </a:pPr>
            <a:endParaRPr lang="nl-NL" sz="800" dirty="0"/>
          </a:p>
          <a:p>
            <a:pPr>
              <a:buFontTx/>
              <a:buChar char="-"/>
            </a:pPr>
            <a:endParaRPr lang="nl-NL" sz="1600" dirty="0"/>
          </a:p>
          <a:p>
            <a:pPr marL="0" indent="0">
              <a:buNone/>
            </a:pPr>
            <a:endParaRPr lang="nl-NL" sz="1200" dirty="0"/>
          </a:p>
          <a:p>
            <a:pPr marL="0" indent="0">
              <a:buNone/>
            </a:pPr>
            <a:endParaRPr lang="nl-NL" sz="1400" dirty="0">
              <a:highlight>
                <a:srgbClr val="000000"/>
              </a:highlight>
            </a:endParaRPr>
          </a:p>
          <a:p>
            <a:pPr marL="0" indent="0">
              <a:buNone/>
            </a:pPr>
            <a:endParaRPr lang="nl-NL" sz="1400" dirty="0">
              <a:highlight>
                <a:srgbClr val="000000"/>
              </a:highlight>
            </a:endParaRPr>
          </a:p>
          <a:p>
            <a:pPr marL="0" indent="0">
              <a:buNone/>
            </a:pPr>
            <a:endParaRPr lang="nl-NL" sz="1400" dirty="0">
              <a:highlight>
                <a:srgbClr val="000000"/>
              </a:highlight>
            </a:endParaRPr>
          </a:p>
          <a:p>
            <a:pPr marL="0" indent="0">
              <a:buNone/>
            </a:pPr>
            <a:endParaRPr lang="nl-NL" sz="1400" dirty="0">
              <a:highlight>
                <a:srgbClr val="000000"/>
              </a:highlight>
            </a:endParaRPr>
          </a:p>
          <a:p>
            <a:endParaRPr lang="nl-NL" dirty="0"/>
          </a:p>
        </p:txBody>
      </p:sp>
    </p:spTree>
    <p:extLst>
      <p:ext uri="{BB962C8B-B14F-4D97-AF65-F5344CB8AC3E}">
        <p14:creationId xmlns:p14="http://schemas.microsoft.com/office/powerpoint/2010/main" val="3364248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98F0EEC6-B4BE-536F-F3F3-E96832C60952}"/>
              </a:ext>
            </a:extLst>
          </p:cNvPr>
          <p:cNvSpPr txBox="1"/>
          <p:nvPr/>
        </p:nvSpPr>
        <p:spPr>
          <a:xfrm>
            <a:off x="281940" y="381675"/>
            <a:ext cx="6311900" cy="8771632"/>
          </a:xfrm>
          <a:prstGeom prst="rect">
            <a:avLst/>
          </a:prstGeom>
          <a:noFill/>
        </p:spPr>
        <p:txBody>
          <a:bodyPr wrap="square">
            <a:spAutoFit/>
          </a:bodyPr>
          <a:lstStyle/>
          <a:p>
            <a:pPr marL="0" indent="0">
              <a:buNone/>
            </a:pPr>
            <a:r>
              <a:rPr lang="nl-NL" b="1" dirty="0">
                <a:solidFill>
                  <a:schemeClr val="bg1"/>
                </a:solidFill>
                <a:highlight>
                  <a:srgbClr val="008000"/>
                </a:highlight>
              </a:rPr>
              <a:t>Toernooiorganisaties</a:t>
            </a:r>
          </a:p>
          <a:p>
            <a:pPr marL="0" indent="0">
              <a:buNone/>
            </a:pPr>
            <a:r>
              <a:rPr lang="nl-NL" sz="1400" b="1" dirty="0"/>
              <a:t> </a:t>
            </a:r>
            <a:r>
              <a:rPr lang="nl-NL" sz="1400" dirty="0"/>
              <a:t>Buiten de technische zaken zijn er bij een toernooi diverse andere werkzaamheden/taken te onderkennen. </a:t>
            </a:r>
          </a:p>
          <a:p>
            <a:pPr marL="0" indent="0">
              <a:buNone/>
            </a:pPr>
            <a:endParaRPr lang="nl-NL" sz="1400" dirty="0"/>
          </a:p>
          <a:p>
            <a:pPr marL="0" indent="0">
              <a:buNone/>
            </a:pPr>
            <a:r>
              <a:rPr lang="nl-NL" sz="1400" dirty="0"/>
              <a:t>Verblijf deelnemers op de kaartlocatie;</a:t>
            </a:r>
          </a:p>
          <a:p>
            <a:pPr>
              <a:buFontTx/>
              <a:buChar char="-"/>
            </a:pPr>
            <a:r>
              <a:rPr lang="nl-NL" sz="1400" dirty="0"/>
              <a:t>Toiletten;</a:t>
            </a:r>
          </a:p>
          <a:p>
            <a:pPr>
              <a:buFontTx/>
              <a:buChar char="-"/>
            </a:pPr>
            <a:r>
              <a:rPr lang="nl-NL" sz="1400" dirty="0"/>
              <a:t> Consumptievoorziening;</a:t>
            </a:r>
          </a:p>
          <a:p>
            <a:pPr>
              <a:buFontTx/>
              <a:buChar char="-"/>
            </a:pPr>
            <a:r>
              <a:rPr lang="nl-NL" sz="1400" dirty="0"/>
              <a:t> Lunch/Diner;</a:t>
            </a:r>
          </a:p>
          <a:p>
            <a:pPr marL="0" indent="0">
              <a:buNone/>
            </a:pPr>
            <a:r>
              <a:rPr lang="nl-NL" sz="1400" dirty="0"/>
              <a:t>  de zaal, schoon?, inrichting?, wedstrijdtafel, prijzentafel;</a:t>
            </a:r>
          </a:p>
          <a:p>
            <a:pPr>
              <a:buFontTx/>
              <a:buChar char="-"/>
            </a:pPr>
            <a:r>
              <a:rPr lang="nl-NL" sz="1400" dirty="0"/>
              <a:t> de verloting, (aanschaf loten (garderobenummers) en prijzen,      </a:t>
            </a:r>
          </a:p>
          <a:p>
            <a:r>
              <a:rPr lang="nl-NL" sz="1400" dirty="0"/>
              <a:t>   volledigheidscontrole);</a:t>
            </a:r>
          </a:p>
          <a:p>
            <a:pPr>
              <a:buFontTx/>
              <a:buChar char="-"/>
            </a:pPr>
            <a:r>
              <a:rPr lang="nl-NL" sz="1400" dirty="0"/>
              <a:t> oplossen problemen van huishoudelijke aard;</a:t>
            </a:r>
          </a:p>
          <a:p>
            <a:pPr>
              <a:buFontTx/>
              <a:buChar char="-"/>
            </a:pPr>
            <a:endParaRPr lang="nl-NL" sz="1400" dirty="0"/>
          </a:p>
          <a:p>
            <a:r>
              <a:rPr lang="nl-NL" sz="1400" dirty="0"/>
              <a:t>Aanschaf prijzen. Stel prijzenschema’s samen in overleg met het Bestuur.</a:t>
            </a:r>
          </a:p>
          <a:p>
            <a:endParaRPr lang="nl-NL" sz="1400" dirty="0"/>
          </a:p>
          <a:p>
            <a:r>
              <a:rPr lang="nl-NL" sz="1400" dirty="0"/>
              <a:t>Deze pijler zal in nauw overleg met de pijler Technische Zaken opereren.</a:t>
            </a:r>
          </a:p>
          <a:p>
            <a:endParaRPr lang="nl-NL" sz="1400" dirty="0"/>
          </a:p>
          <a:p>
            <a:r>
              <a:rPr lang="nl-NL" b="1" dirty="0">
                <a:solidFill>
                  <a:schemeClr val="bg1"/>
                </a:solidFill>
                <a:highlight>
                  <a:srgbClr val="008000"/>
                </a:highlight>
              </a:rPr>
              <a:t>Activiteiten</a:t>
            </a:r>
          </a:p>
          <a:p>
            <a:endParaRPr lang="nl-NL" sz="1400" dirty="0"/>
          </a:p>
          <a:p>
            <a:r>
              <a:rPr lang="nl-NL" sz="1400" dirty="0"/>
              <a:t>Alle activiteiten buiten de Nederlandse Kampioenschappen.</a:t>
            </a:r>
          </a:p>
          <a:p>
            <a:endParaRPr lang="nl-NL" sz="1400" dirty="0"/>
          </a:p>
          <a:p>
            <a:r>
              <a:rPr lang="nl-NL" sz="1400" dirty="0"/>
              <a:t>Organisatie van toernooien, reizen, weekenden, cruises, e.d.</a:t>
            </a:r>
          </a:p>
          <a:p>
            <a:r>
              <a:rPr lang="nl-NL" sz="1400" dirty="0"/>
              <a:t>De  huidige “Commissie Reizen” doet het merendeel hiervan en het zou beter zijn deze commissie  te hernoemen tot  “Activiteitencommissie”.</a:t>
            </a:r>
          </a:p>
          <a:p>
            <a:endParaRPr lang="nl-NL" sz="1400" dirty="0"/>
          </a:p>
          <a:p>
            <a:r>
              <a:rPr lang="nl-NL" sz="1400" dirty="0"/>
              <a:t>De organisatie van b.v. een voorjaarstoernooi, kersttoernooi, etc. wordt hier ook ondergebracht.</a:t>
            </a:r>
          </a:p>
          <a:p>
            <a:endParaRPr lang="nl-NL" sz="1400" dirty="0"/>
          </a:p>
          <a:p>
            <a:r>
              <a:rPr lang="nl-NL" sz="1400" dirty="0"/>
              <a:t>Activiteiten mogen nimmer in strijd zijn met de Statuten, Huishoudelijk Reglement en Spel- en Wedstrijdreglementen.</a:t>
            </a:r>
          </a:p>
          <a:p>
            <a:r>
              <a:rPr lang="nl-NL" sz="1400" dirty="0"/>
              <a:t>Het Bestuur kan in sommige gevallen ontheffing verlenen.</a:t>
            </a:r>
          </a:p>
          <a:p>
            <a:endParaRPr lang="nl-NL" sz="1400" dirty="0"/>
          </a:p>
          <a:p>
            <a:r>
              <a:rPr lang="nl-NL" sz="1400" dirty="0"/>
              <a:t>Bij de activiteiten die deze pijler gaat organiseren zullen bijna altijd het spelen van het klaverjasspel en/of jokerspel een onderdeel van uitmaken,</a:t>
            </a:r>
          </a:p>
          <a:p>
            <a:r>
              <a:rPr lang="nl-NL" sz="1400" dirty="0"/>
              <a:t>De spel= en wedstrijdreglementen van de KBN zijn hier de basis bij.</a:t>
            </a:r>
          </a:p>
          <a:p>
            <a:endParaRPr lang="nl-NL" sz="1400" dirty="0"/>
          </a:p>
          <a:p>
            <a:endParaRPr lang="nl-NL" sz="1400" dirty="0"/>
          </a:p>
          <a:p>
            <a:endParaRPr lang="nl-NL" sz="1400" dirty="0"/>
          </a:p>
          <a:p>
            <a:endParaRPr lang="nl-NL" sz="1400" dirty="0"/>
          </a:p>
          <a:p>
            <a:endParaRPr lang="nl-NL" sz="1400" dirty="0"/>
          </a:p>
        </p:txBody>
      </p:sp>
    </p:spTree>
    <p:extLst>
      <p:ext uri="{BB962C8B-B14F-4D97-AF65-F5344CB8AC3E}">
        <p14:creationId xmlns:p14="http://schemas.microsoft.com/office/powerpoint/2010/main" val="2341969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220AF66B-5A2E-8267-DB62-F2A9C62A2CFB}"/>
              </a:ext>
            </a:extLst>
          </p:cNvPr>
          <p:cNvSpPr txBox="1"/>
          <p:nvPr/>
        </p:nvSpPr>
        <p:spPr>
          <a:xfrm>
            <a:off x="281940" y="381675"/>
            <a:ext cx="6311900" cy="11787842"/>
          </a:xfrm>
          <a:prstGeom prst="rect">
            <a:avLst/>
          </a:prstGeom>
          <a:noFill/>
        </p:spPr>
        <p:txBody>
          <a:bodyPr wrap="square">
            <a:spAutoFit/>
          </a:bodyPr>
          <a:lstStyle/>
          <a:p>
            <a:pPr marL="0" indent="0">
              <a:buNone/>
            </a:pPr>
            <a:r>
              <a:rPr lang="nl-NL" b="1" dirty="0">
                <a:solidFill>
                  <a:schemeClr val="bg1"/>
                </a:solidFill>
                <a:highlight>
                  <a:srgbClr val="008000"/>
                </a:highlight>
              </a:rPr>
              <a:t>Advertenties / sponsoring</a:t>
            </a:r>
          </a:p>
          <a:p>
            <a:endParaRPr lang="nl-NL" sz="1400" dirty="0"/>
          </a:p>
          <a:p>
            <a:r>
              <a:rPr lang="nl-NL" sz="1400" dirty="0"/>
              <a:t>In Nederland zijn naar (mijn) schatting nog zo’n 800.000 personen die het klaverjasspel of jokerspel kennen c.q. incidenteel of  regelmatig spelen.</a:t>
            </a:r>
          </a:p>
          <a:p>
            <a:endParaRPr lang="nl-NL" sz="1400" dirty="0"/>
          </a:p>
          <a:p>
            <a:r>
              <a:rPr lang="nl-NL" sz="1400" dirty="0"/>
              <a:t>Een aantal dat voor bedrijven aantrekkelijk moet zijn om te adverteren.</a:t>
            </a:r>
          </a:p>
          <a:p>
            <a:r>
              <a:rPr lang="nl-NL" sz="1400" dirty="0"/>
              <a:t>Daarbuiten is 90% (naar schatting) ouder dan 50 jaar, waarbij de groep 60/70 – jarigen het grootst is.</a:t>
            </a:r>
          </a:p>
          <a:p>
            <a:endParaRPr lang="nl-NL" sz="1400" dirty="0"/>
          </a:p>
          <a:p>
            <a:r>
              <a:rPr lang="nl-NL" sz="1400" dirty="0"/>
              <a:t>Deze pijler werft advertenties voor onze site, eventuele “Nieuwsbrief” en op onze affiches en aankondigingen. </a:t>
            </a:r>
          </a:p>
          <a:p>
            <a:r>
              <a:rPr lang="nl-NL" sz="1400" dirty="0"/>
              <a:t>Zie onderzoeken ook of de site geschikt is voor Google advertentieprogramma.</a:t>
            </a:r>
          </a:p>
          <a:p>
            <a:endParaRPr lang="nl-NL" sz="1400" dirty="0"/>
          </a:p>
          <a:p>
            <a:r>
              <a:rPr lang="nl-NL" sz="1400" dirty="0"/>
              <a:t>Waarbij advertenties betaald worden op basis van het aantal clicks op de advertenties c.q. pagina’s waar deze advertenties geplaatst worden.</a:t>
            </a:r>
          </a:p>
          <a:p>
            <a:r>
              <a:rPr lang="nl-NL" sz="1400" dirty="0"/>
              <a:t>De prijs  voor advertenties op onze site wordt ook bepaald door deze groep.</a:t>
            </a:r>
          </a:p>
          <a:p>
            <a:r>
              <a:rPr lang="nl-NL" sz="1400" dirty="0"/>
              <a:t>De huidige prijzen zijn jarenlang niet gewijzigd.</a:t>
            </a:r>
          </a:p>
          <a:p>
            <a:endParaRPr lang="nl-NL" sz="1400" dirty="0"/>
          </a:p>
          <a:p>
            <a:r>
              <a:rPr lang="nl-NL" sz="1400" dirty="0"/>
              <a:t>Mochten er door bedrijven gelden beschikbaar worden gesteld met als tegenprestatie een promotie van dit bedrijf of haar producten dan wordt dit door deze pijler beheerd.</a:t>
            </a:r>
          </a:p>
          <a:p>
            <a:endParaRPr lang="nl-NL" sz="1400" dirty="0"/>
          </a:p>
          <a:p>
            <a:r>
              <a:rPr lang="nl-NL" sz="1400" b="1" dirty="0">
                <a:solidFill>
                  <a:schemeClr val="bg1"/>
                </a:solidFill>
                <a:highlight>
                  <a:srgbClr val="008000"/>
                </a:highlight>
              </a:rPr>
              <a:t>Slot</a:t>
            </a:r>
          </a:p>
          <a:p>
            <a:endParaRPr lang="nl-NL" sz="1400" b="1" dirty="0">
              <a:solidFill>
                <a:schemeClr val="bg1"/>
              </a:solidFill>
              <a:highlight>
                <a:srgbClr val="008000"/>
              </a:highlight>
            </a:endParaRPr>
          </a:p>
          <a:p>
            <a:r>
              <a:rPr lang="nl-NL" sz="1400" dirty="0"/>
              <a:t>In dit plan zijn diverse activiteiten in zijn algemeenheid beschreven , terwijl andere activiteiten in detail zijn opgenomen.</a:t>
            </a:r>
          </a:p>
          <a:p>
            <a:endParaRPr lang="nl-NL" sz="1400" dirty="0"/>
          </a:p>
          <a:p>
            <a:r>
              <a:rPr lang="nl-NL" sz="1400" dirty="0"/>
              <a:t>We moeten aan elke pijler een detaillijst van werkzaamheden toevoegen.</a:t>
            </a:r>
          </a:p>
          <a:p>
            <a:r>
              <a:rPr lang="nl-NL" sz="1400" dirty="0"/>
              <a:t>Deze lijst zal gevormd worden door het zittende bestuur en de details  in het beleidsplan worden hier uit gehaald en geplaatst in deze detaillijst.</a:t>
            </a:r>
          </a:p>
          <a:p>
            <a:endParaRPr lang="nl-NL" sz="1400" dirty="0"/>
          </a:p>
          <a:p>
            <a:r>
              <a:rPr lang="nl-NL" sz="1400" dirty="0"/>
              <a:t>Het zittend bestuur zal een modus moeten vinden om de huidige leden te enthousiasmeren. Dat betekent dat we ons eigen enthousiasme overbrengen, met als doel hen te motiveren, inspireren of aanzetten tot actie.</a:t>
            </a:r>
          </a:p>
          <a:p>
            <a:r>
              <a:rPr lang="nl-NL" sz="1400" dirty="0"/>
              <a:t>Hebben we dat eigen enthousiasme niet of kunnen we dat niet opbrengen dan heeft het geen zin dit beleidsplan tot uitvoering te brengen en kunnen we de Kaart Bond Nederland opheffen.</a:t>
            </a:r>
          </a:p>
          <a:p>
            <a:r>
              <a:rPr lang="nl-NL" sz="1400" dirty="0"/>
              <a:t>Die situaties ontstaat ook indien ons enthousiasme niet of minimaal gedeeld wordt.</a:t>
            </a:r>
          </a:p>
          <a:p>
            <a:endParaRPr lang="nl-NL" sz="1400" dirty="0"/>
          </a:p>
          <a:p>
            <a:r>
              <a:rPr lang="nl-NL" sz="1400" dirty="0" err="1"/>
              <a:t>Luctor</a:t>
            </a:r>
            <a:r>
              <a:rPr lang="nl-NL" sz="1400" dirty="0"/>
              <a:t> et </a:t>
            </a:r>
            <a:r>
              <a:rPr lang="nl-NL" sz="1400" dirty="0" err="1"/>
              <a:t>emergo</a:t>
            </a:r>
            <a:r>
              <a:rPr lang="nl-NL" sz="1400" dirty="0"/>
              <a:t> – Ik worstel en kom boven.</a:t>
            </a:r>
          </a:p>
          <a:p>
            <a:endParaRPr lang="nl-NL" sz="1400" dirty="0"/>
          </a:p>
          <a:p>
            <a:r>
              <a:rPr lang="nl-NL" sz="1400" dirty="0"/>
              <a:t>Jan Kokke</a:t>
            </a:r>
          </a:p>
          <a:p>
            <a:endParaRPr lang="nl-NL" sz="1400" dirty="0"/>
          </a:p>
          <a:p>
            <a:endParaRPr lang="nl-NL" sz="1400" dirty="0"/>
          </a:p>
          <a:p>
            <a:endParaRPr lang="nl-NL" sz="1400" dirty="0"/>
          </a:p>
          <a:p>
            <a:endParaRPr lang="nl-NL" sz="1400" dirty="0">
              <a:highlight>
                <a:srgbClr val="008000"/>
              </a:highlight>
            </a:endParaRPr>
          </a:p>
          <a:p>
            <a:endParaRPr lang="nl-NL" sz="1400" dirty="0">
              <a:highlight>
                <a:srgbClr val="008000"/>
              </a:highlight>
            </a:endParaRPr>
          </a:p>
          <a:p>
            <a:endParaRPr lang="nl-NL" sz="1400" dirty="0"/>
          </a:p>
          <a:p>
            <a:r>
              <a:rPr lang="nl-NL" sz="1400" dirty="0"/>
              <a:t> </a:t>
            </a:r>
          </a:p>
          <a:p>
            <a:endParaRPr lang="nl-NL" sz="1400" dirty="0"/>
          </a:p>
          <a:p>
            <a:endParaRPr lang="nl-NL" sz="1400" dirty="0"/>
          </a:p>
          <a:p>
            <a:endParaRPr lang="nl-NL" sz="1400" dirty="0"/>
          </a:p>
          <a:p>
            <a:endParaRPr lang="nl-NL" sz="1400" dirty="0"/>
          </a:p>
        </p:txBody>
      </p:sp>
    </p:spTree>
    <p:extLst>
      <p:ext uri="{BB962C8B-B14F-4D97-AF65-F5344CB8AC3E}">
        <p14:creationId xmlns:p14="http://schemas.microsoft.com/office/powerpoint/2010/main" val="2966690784"/>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330</TotalTime>
  <Words>2039</Words>
  <Application>Microsoft Office PowerPoint</Application>
  <PresentationFormat>A4 (210 x 297 mm)</PresentationFormat>
  <Paragraphs>218</Paragraphs>
  <Slides>7</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7</vt:i4>
      </vt:variant>
    </vt:vector>
  </HeadingPairs>
  <TitlesOfParts>
    <vt:vector size="11" baseType="lpstr">
      <vt:lpstr>Aptos</vt:lpstr>
      <vt:lpstr>Aptos Display</vt:lpstr>
      <vt:lpstr>Arial</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 Kokke</dc:creator>
  <cp:lastModifiedBy>Jan Kokke</cp:lastModifiedBy>
  <cp:revision>2</cp:revision>
  <dcterms:created xsi:type="dcterms:W3CDTF">2026-06-05T12:17:40Z</dcterms:created>
  <dcterms:modified xsi:type="dcterms:W3CDTF">2026-06-09T13:00:48Z</dcterms:modified>
</cp:coreProperties>
</file>